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58"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59"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8B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4" d="100"/>
          <a:sy n="74" d="100"/>
        </p:scale>
        <p:origin x="2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CVEProject/cveproject.github.io/blob/master/requester/reservation-guidelines.m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CVEProject/cveproject.github.io/blob/master/requester/reservation-guidelines.md"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0F885-005A-49E7-89AE-BE24D269936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6F5791C-50AE-4621-B9E1-D4D697CC6712}">
      <dgm:prSet/>
      <dgm:spPr/>
      <dgm:t>
        <a:bodyPr/>
        <a:lstStyle/>
        <a:p>
          <a:r>
            <a:rPr lang="en-US" b="1" dirty="0"/>
            <a:t>Working since almost 6 years as a Cyber Security Engineer &amp; Penetration Tester @ </a:t>
          </a:r>
          <a:r>
            <a:rPr lang="en-US" b="1" dirty="0" err="1"/>
            <a:t>Condignum</a:t>
          </a:r>
          <a:r>
            <a:rPr lang="en-US" b="1" dirty="0"/>
            <a:t>, AUSTRIA</a:t>
          </a:r>
          <a:endParaRPr lang="en-US" dirty="0"/>
        </a:p>
      </dgm:t>
    </dgm:pt>
    <dgm:pt modelId="{1F82BA00-5A0D-4471-926D-C3E56EBC454E}" type="parTrans" cxnId="{D40F6CDB-5A8E-4F80-80EA-ACF4DB2DEBAC}">
      <dgm:prSet/>
      <dgm:spPr/>
      <dgm:t>
        <a:bodyPr/>
        <a:lstStyle/>
        <a:p>
          <a:endParaRPr lang="en-US"/>
        </a:p>
      </dgm:t>
    </dgm:pt>
    <dgm:pt modelId="{1777BCC4-6B3C-4485-A0A0-64DA4E162D86}" type="sibTrans" cxnId="{D40F6CDB-5A8E-4F80-80EA-ACF4DB2DEBAC}">
      <dgm:prSet/>
      <dgm:spPr/>
      <dgm:t>
        <a:bodyPr/>
        <a:lstStyle/>
        <a:p>
          <a:endParaRPr lang="en-US"/>
        </a:p>
      </dgm:t>
    </dgm:pt>
    <dgm:pt modelId="{0F97D7FD-5AA4-42D7-89D4-171DD1415EFA}">
      <dgm:prSet/>
      <dgm:spPr/>
      <dgm:t>
        <a:bodyPr/>
        <a:lstStyle/>
        <a:p>
          <a:r>
            <a:rPr lang="en-US" b="1"/>
            <a:t>Speaker at various international security conferences &amp; Universities (Egypt, UAE, Saudi Arabia, Austria etc.)</a:t>
          </a:r>
          <a:endParaRPr lang="en-US"/>
        </a:p>
      </dgm:t>
    </dgm:pt>
    <dgm:pt modelId="{94CE6D72-1420-41D1-A09F-0BA80932ED76}" type="parTrans" cxnId="{4F6B94D7-9760-4DD7-A050-D096F0FCFFC2}">
      <dgm:prSet/>
      <dgm:spPr/>
      <dgm:t>
        <a:bodyPr/>
        <a:lstStyle/>
        <a:p>
          <a:endParaRPr lang="en-US"/>
        </a:p>
      </dgm:t>
    </dgm:pt>
    <dgm:pt modelId="{D3A63B52-40DB-4172-9E08-5CC2272B5EA4}" type="sibTrans" cxnId="{4F6B94D7-9760-4DD7-A050-D096F0FCFFC2}">
      <dgm:prSet/>
      <dgm:spPr/>
      <dgm:t>
        <a:bodyPr/>
        <a:lstStyle/>
        <a:p>
          <a:endParaRPr lang="en-US"/>
        </a:p>
      </dgm:t>
    </dgm:pt>
    <dgm:pt modelId="{810A4BB4-D81E-4D2E-A695-FDCA7326FF3D}">
      <dgm:prSet/>
      <dgm:spPr/>
      <dgm:t>
        <a:bodyPr/>
        <a:lstStyle/>
        <a:p>
          <a:r>
            <a:rPr lang="en-US" b="1"/>
            <a:t>Securing the Clients environment (Web, API, Active Directory, Mobile, Infrastructure etc.)</a:t>
          </a:r>
          <a:endParaRPr lang="en-US"/>
        </a:p>
      </dgm:t>
    </dgm:pt>
    <dgm:pt modelId="{4B734C18-8745-451C-9997-F110C3EDE95A}" type="parTrans" cxnId="{70180B80-8C6A-46F9-B90B-9ED4DAC69C29}">
      <dgm:prSet/>
      <dgm:spPr/>
      <dgm:t>
        <a:bodyPr/>
        <a:lstStyle/>
        <a:p>
          <a:endParaRPr lang="en-US"/>
        </a:p>
      </dgm:t>
    </dgm:pt>
    <dgm:pt modelId="{DA345AA1-A3A9-4CE5-BD0B-C10643C0D6A3}" type="sibTrans" cxnId="{70180B80-8C6A-46F9-B90B-9ED4DAC69C29}">
      <dgm:prSet/>
      <dgm:spPr/>
      <dgm:t>
        <a:bodyPr/>
        <a:lstStyle/>
        <a:p>
          <a:endParaRPr lang="en-US"/>
        </a:p>
      </dgm:t>
    </dgm:pt>
    <dgm:pt modelId="{95D4B9BF-DDD0-454C-A794-4F6836172626}" type="pres">
      <dgm:prSet presAssocID="{7380F885-005A-49E7-89AE-BE24D2699360}" presName="outerComposite" presStyleCnt="0">
        <dgm:presLayoutVars>
          <dgm:chMax val="5"/>
          <dgm:dir/>
          <dgm:resizeHandles val="exact"/>
        </dgm:presLayoutVars>
      </dgm:prSet>
      <dgm:spPr/>
    </dgm:pt>
    <dgm:pt modelId="{78956636-9A36-4976-9795-BCCEB4846F79}" type="pres">
      <dgm:prSet presAssocID="{7380F885-005A-49E7-89AE-BE24D2699360}" presName="dummyMaxCanvas" presStyleCnt="0">
        <dgm:presLayoutVars/>
      </dgm:prSet>
      <dgm:spPr/>
    </dgm:pt>
    <dgm:pt modelId="{C46476D4-83D4-4BF8-AA29-FEC9F926D6EA}" type="pres">
      <dgm:prSet presAssocID="{7380F885-005A-49E7-89AE-BE24D2699360}" presName="ThreeNodes_1" presStyleLbl="node1" presStyleIdx="0" presStyleCnt="3">
        <dgm:presLayoutVars>
          <dgm:bulletEnabled val="1"/>
        </dgm:presLayoutVars>
      </dgm:prSet>
      <dgm:spPr/>
    </dgm:pt>
    <dgm:pt modelId="{8B86B51C-49BD-42D0-8D9F-217BFAD673E2}" type="pres">
      <dgm:prSet presAssocID="{7380F885-005A-49E7-89AE-BE24D2699360}" presName="ThreeNodes_2" presStyleLbl="node1" presStyleIdx="1" presStyleCnt="3">
        <dgm:presLayoutVars>
          <dgm:bulletEnabled val="1"/>
        </dgm:presLayoutVars>
      </dgm:prSet>
      <dgm:spPr/>
    </dgm:pt>
    <dgm:pt modelId="{18480552-8D8F-4D20-A833-46863BC94426}" type="pres">
      <dgm:prSet presAssocID="{7380F885-005A-49E7-89AE-BE24D2699360}" presName="ThreeNodes_3" presStyleLbl="node1" presStyleIdx="2" presStyleCnt="3">
        <dgm:presLayoutVars>
          <dgm:bulletEnabled val="1"/>
        </dgm:presLayoutVars>
      </dgm:prSet>
      <dgm:spPr/>
    </dgm:pt>
    <dgm:pt modelId="{6FEB095C-A652-42F4-B645-0C1CF796B10E}" type="pres">
      <dgm:prSet presAssocID="{7380F885-005A-49E7-89AE-BE24D2699360}" presName="ThreeConn_1-2" presStyleLbl="fgAccFollowNode1" presStyleIdx="0" presStyleCnt="2">
        <dgm:presLayoutVars>
          <dgm:bulletEnabled val="1"/>
        </dgm:presLayoutVars>
      </dgm:prSet>
      <dgm:spPr/>
    </dgm:pt>
    <dgm:pt modelId="{BFC8D621-137E-40A1-A493-87F6F48FAD0E}" type="pres">
      <dgm:prSet presAssocID="{7380F885-005A-49E7-89AE-BE24D2699360}" presName="ThreeConn_2-3" presStyleLbl="fgAccFollowNode1" presStyleIdx="1" presStyleCnt="2">
        <dgm:presLayoutVars>
          <dgm:bulletEnabled val="1"/>
        </dgm:presLayoutVars>
      </dgm:prSet>
      <dgm:spPr/>
    </dgm:pt>
    <dgm:pt modelId="{0E234155-6700-4522-891F-2E7EB57992C3}" type="pres">
      <dgm:prSet presAssocID="{7380F885-005A-49E7-89AE-BE24D2699360}" presName="ThreeNodes_1_text" presStyleLbl="node1" presStyleIdx="2" presStyleCnt="3">
        <dgm:presLayoutVars>
          <dgm:bulletEnabled val="1"/>
        </dgm:presLayoutVars>
      </dgm:prSet>
      <dgm:spPr/>
    </dgm:pt>
    <dgm:pt modelId="{29DBE6DA-C47F-4C9F-BBB1-C382C13E41D8}" type="pres">
      <dgm:prSet presAssocID="{7380F885-005A-49E7-89AE-BE24D2699360}" presName="ThreeNodes_2_text" presStyleLbl="node1" presStyleIdx="2" presStyleCnt="3">
        <dgm:presLayoutVars>
          <dgm:bulletEnabled val="1"/>
        </dgm:presLayoutVars>
      </dgm:prSet>
      <dgm:spPr/>
    </dgm:pt>
    <dgm:pt modelId="{9EFE4733-D86A-4043-9E52-0A55413E936D}" type="pres">
      <dgm:prSet presAssocID="{7380F885-005A-49E7-89AE-BE24D2699360}" presName="ThreeNodes_3_text" presStyleLbl="node1" presStyleIdx="2" presStyleCnt="3">
        <dgm:presLayoutVars>
          <dgm:bulletEnabled val="1"/>
        </dgm:presLayoutVars>
      </dgm:prSet>
      <dgm:spPr/>
    </dgm:pt>
  </dgm:ptLst>
  <dgm:cxnLst>
    <dgm:cxn modelId="{482BDB09-C578-46D4-BA3D-88265EC23198}" type="presOf" srcId="{0F97D7FD-5AA4-42D7-89D4-171DD1415EFA}" destId="{8B86B51C-49BD-42D0-8D9F-217BFAD673E2}" srcOrd="0" destOrd="0" presId="urn:microsoft.com/office/officeart/2005/8/layout/vProcess5"/>
    <dgm:cxn modelId="{F5E2CB4D-35C5-4A55-A4C7-6A9014364FE5}" type="presOf" srcId="{810A4BB4-D81E-4D2E-A695-FDCA7326FF3D}" destId="{9EFE4733-D86A-4043-9E52-0A55413E936D}" srcOrd="1" destOrd="0" presId="urn:microsoft.com/office/officeart/2005/8/layout/vProcess5"/>
    <dgm:cxn modelId="{0252A251-BACB-4BF5-A184-CF34B79DE08B}" type="presOf" srcId="{A6F5791C-50AE-4621-B9E1-D4D697CC6712}" destId="{0E234155-6700-4522-891F-2E7EB57992C3}" srcOrd="1" destOrd="0" presId="urn:microsoft.com/office/officeart/2005/8/layout/vProcess5"/>
    <dgm:cxn modelId="{70180B80-8C6A-46F9-B90B-9ED4DAC69C29}" srcId="{7380F885-005A-49E7-89AE-BE24D2699360}" destId="{810A4BB4-D81E-4D2E-A695-FDCA7326FF3D}" srcOrd="2" destOrd="0" parTransId="{4B734C18-8745-451C-9997-F110C3EDE95A}" sibTransId="{DA345AA1-A3A9-4CE5-BD0B-C10643C0D6A3}"/>
    <dgm:cxn modelId="{6094B090-6453-4C93-8246-320558D6EE8D}" type="presOf" srcId="{D3A63B52-40DB-4172-9E08-5CC2272B5EA4}" destId="{BFC8D621-137E-40A1-A493-87F6F48FAD0E}" srcOrd="0" destOrd="0" presId="urn:microsoft.com/office/officeart/2005/8/layout/vProcess5"/>
    <dgm:cxn modelId="{F54A2EB5-A8B7-4EB3-89F0-A3576B9E401D}" type="presOf" srcId="{0F97D7FD-5AA4-42D7-89D4-171DD1415EFA}" destId="{29DBE6DA-C47F-4C9F-BBB1-C382C13E41D8}" srcOrd="1" destOrd="0" presId="urn:microsoft.com/office/officeart/2005/8/layout/vProcess5"/>
    <dgm:cxn modelId="{829A6BBD-5F83-4196-8B86-DAF6B7C6A39D}" type="presOf" srcId="{1777BCC4-6B3C-4485-A0A0-64DA4E162D86}" destId="{6FEB095C-A652-42F4-B645-0C1CF796B10E}" srcOrd="0" destOrd="0" presId="urn:microsoft.com/office/officeart/2005/8/layout/vProcess5"/>
    <dgm:cxn modelId="{1B1B4DCF-8D2B-45E4-A91C-004AB8BB0565}" type="presOf" srcId="{A6F5791C-50AE-4621-B9E1-D4D697CC6712}" destId="{C46476D4-83D4-4BF8-AA29-FEC9F926D6EA}" srcOrd="0" destOrd="0" presId="urn:microsoft.com/office/officeart/2005/8/layout/vProcess5"/>
    <dgm:cxn modelId="{56742DD3-77B0-4DBE-BCEA-F597D65004CD}" type="presOf" srcId="{7380F885-005A-49E7-89AE-BE24D2699360}" destId="{95D4B9BF-DDD0-454C-A794-4F6836172626}" srcOrd="0" destOrd="0" presId="urn:microsoft.com/office/officeart/2005/8/layout/vProcess5"/>
    <dgm:cxn modelId="{4F6B94D7-9760-4DD7-A050-D096F0FCFFC2}" srcId="{7380F885-005A-49E7-89AE-BE24D2699360}" destId="{0F97D7FD-5AA4-42D7-89D4-171DD1415EFA}" srcOrd="1" destOrd="0" parTransId="{94CE6D72-1420-41D1-A09F-0BA80932ED76}" sibTransId="{D3A63B52-40DB-4172-9E08-5CC2272B5EA4}"/>
    <dgm:cxn modelId="{D40F6CDB-5A8E-4F80-80EA-ACF4DB2DEBAC}" srcId="{7380F885-005A-49E7-89AE-BE24D2699360}" destId="{A6F5791C-50AE-4621-B9E1-D4D697CC6712}" srcOrd="0" destOrd="0" parTransId="{1F82BA00-5A0D-4471-926D-C3E56EBC454E}" sibTransId="{1777BCC4-6B3C-4485-A0A0-64DA4E162D86}"/>
    <dgm:cxn modelId="{ECB823E6-EC9F-4B9B-B71C-D5092208649E}" type="presOf" srcId="{810A4BB4-D81E-4D2E-A695-FDCA7326FF3D}" destId="{18480552-8D8F-4D20-A833-46863BC94426}" srcOrd="0" destOrd="0" presId="urn:microsoft.com/office/officeart/2005/8/layout/vProcess5"/>
    <dgm:cxn modelId="{4D01DD39-C02B-4091-AF21-CEECDD087E54}" type="presParOf" srcId="{95D4B9BF-DDD0-454C-A794-4F6836172626}" destId="{78956636-9A36-4976-9795-BCCEB4846F79}" srcOrd="0" destOrd="0" presId="urn:microsoft.com/office/officeart/2005/8/layout/vProcess5"/>
    <dgm:cxn modelId="{F7BFA10B-7F5A-439B-82DC-09C896DA622A}" type="presParOf" srcId="{95D4B9BF-DDD0-454C-A794-4F6836172626}" destId="{C46476D4-83D4-4BF8-AA29-FEC9F926D6EA}" srcOrd="1" destOrd="0" presId="urn:microsoft.com/office/officeart/2005/8/layout/vProcess5"/>
    <dgm:cxn modelId="{C779C7D0-20F6-4070-B5E8-08FAAF954A60}" type="presParOf" srcId="{95D4B9BF-DDD0-454C-A794-4F6836172626}" destId="{8B86B51C-49BD-42D0-8D9F-217BFAD673E2}" srcOrd="2" destOrd="0" presId="urn:microsoft.com/office/officeart/2005/8/layout/vProcess5"/>
    <dgm:cxn modelId="{1E6485BD-AA71-423F-8E87-6DC719C9A2EC}" type="presParOf" srcId="{95D4B9BF-DDD0-454C-A794-4F6836172626}" destId="{18480552-8D8F-4D20-A833-46863BC94426}" srcOrd="3" destOrd="0" presId="urn:microsoft.com/office/officeart/2005/8/layout/vProcess5"/>
    <dgm:cxn modelId="{0ABBAEAD-3214-4B26-A090-59615903E459}" type="presParOf" srcId="{95D4B9BF-DDD0-454C-A794-4F6836172626}" destId="{6FEB095C-A652-42F4-B645-0C1CF796B10E}" srcOrd="4" destOrd="0" presId="urn:microsoft.com/office/officeart/2005/8/layout/vProcess5"/>
    <dgm:cxn modelId="{FBCB0900-D69E-4B51-99D8-15924CDA90E0}" type="presParOf" srcId="{95D4B9BF-DDD0-454C-A794-4F6836172626}" destId="{BFC8D621-137E-40A1-A493-87F6F48FAD0E}" srcOrd="5" destOrd="0" presId="urn:microsoft.com/office/officeart/2005/8/layout/vProcess5"/>
    <dgm:cxn modelId="{2F63B6A0-1C2F-4634-BE06-E188B81484C6}" type="presParOf" srcId="{95D4B9BF-DDD0-454C-A794-4F6836172626}" destId="{0E234155-6700-4522-891F-2E7EB57992C3}" srcOrd="6" destOrd="0" presId="urn:microsoft.com/office/officeart/2005/8/layout/vProcess5"/>
    <dgm:cxn modelId="{046F0CD2-645D-4224-9875-1B291BBEE473}" type="presParOf" srcId="{95D4B9BF-DDD0-454C-A794-4F6836172626}" destId="{29DBE6DA-C47F-4C9F-BBB1-C382C13E41D8}" srcOrd="7" destOrd="0" presId="urn:microsoft.com/office/officeart/2005/8/layout/vProcess5"/>
    <dgm:cxn modelId="{B1D87AFA-2823-499C-BDBB-71125BBEC5EB}" type="presParOf" srcId="{95D4B9BF-DDD0-454C-A794-4F6836172626}" destId="{9EFE4733-D86A-4043-9E52-0A55413E936D}" srcOrd="8" destOrd="0" presId="urn:microsoft.com/office/officeart/2005/8/layout/v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80F885-005A-49E7-89AE-BE24D269936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6F5791C-50AE-4621-B9E1-D4D697CC6712}">
      <dgm:prSet/>
      <dgm:spPr/>
      <dgm:t>
        <a:bodyPr/>
        <a:lstStyle/>
        <a:p>
          <a:r>
            <a:rPr lang="en-US" b="1" dirty="0"/>
            <a:t>Working since almost 6 years as a Cyber Security Engineer &amp; Penetration Tester @ </a:t>
          </a:r>
          <a:r>
            <a:rPr lang="en-US" b="1" dirty="0" err="1"/>
            <a:t>Condignum</a:t>
          </a:r>
          <a:r>
            <a:rPr lang="en-US" b="1" dirty="0"/>
            <a:t>, AUSTRIA</a:t>
          </a:r>
          <a:endParaRPr lang="en-US" dirty="0"/>
        </a:p>
      </dgm:t>
    </dgm:pt>
    <dgm:pt modelId="{1F82BA00-5A0D-4471-926D-C3E56EBC454E}" type="parTrans" cxnId="{D40F6CDB-5A8E-4F80-80EA-ACF4DB2DEBAC}">
      <dgm:prSet/>
      <dgm:spPr/>
      <dgm:t>
        <a:bodyPr/>
        <a:lstStyle/>
        <a:p>
          <a:endParaRPr lang="en-US"/>
        </a:p>
      </dgm:t>
    </dgm:pt>
    <dgm:pt modelId="{1777BCC4-6B3C-4485-A0A0-64DA4E162D86}" type="sibTrans" cxnId="{D40F6CDB-5A8E-4F80-80EA-ACF4DB2DEBAC}">
      <dgm:prSet/>
      <dgm:spPr/>
      <dgm:t>
        <a:bodyPr/>
        <a:lstStyle/>
        <a:p>
          <a:endParaRPr lang="en-US"/>
        </a:p>
      </dgm:t>
    </dgm:pt>
    <dgm:pt modelId="{0F97D7FD-5AA4-42D7-89D4-171DD1415EFA}">
      <dgm:prSet/>
      <dgm:spPr/>
      <dgm:t>
        <a:bodyPr/>
        <a:lstStyle/>
        <a:p>
          <a:r>
            <a:rPr lang="en-US" b="1"/>
            <a:t>Speaker at various international security conferences &amp; Universities (Egypt, UAE, Saudi Arabia, Austria etc.)</a:t>
          </a:r>
          <a:endParaRPr lang="en-US"/>
        </a:p>
      </dgm:t>
    </dgm:pt>
    <dgm:pt modelId="{94CE6D72-1420-41D1-A09F-0BA80932ED76}" type="parTrans" cxnId="{4F6B94D7-9760-4DD7-A050-D096F0FCFFC2}">
      <dgm:prSet/>
      <dgm:spPr/>
      <dgm:t>
        <a:bodyPr/>
        <a:lstStyle/>
        <a:p>
          <a:endParaRPr lang="en-US"/>
        </a:p>
      </dgm:t>
    </dgm:pt>
    <dgm:pt modelId="{D3A63B52-40DB-4172-9E08-5CC2272B5EA4}" type="sibTrans" cxnId="{4F6B94D7-9760-4DD7-A050-D096F0FCFFC2}">
      <dgm:prSet/>
      <dgm:spPr/>
      <dgm:t>
        <a:bodyPr/>
        <a:lstStyle/>
        <a:p>
          <a:endParaRPr lang="en-US"/>
        </a:p>
      </dgm:t>
    </dgm:pt>
    <dgm:pt modelId="{810A4BB4-D81E-4D2E-A695-FDCA7326FF3D}">
      <dgm:prSet/>
      <dgm:spPr/>
      <dgm:t>
        <a:bodyPr/>
        <a:lstStyle/>
        <a:p>
          <a:r>
            <a:rPr lang="en-US" b="1"/>
            <a:t>Securing the Clients environment (Web, API, Active Directory, Mobile, Infrastructure etc.)</a:t>
          </a:r>
          <a:endParaRPr lang="en-US"/>
        </a:p>
      </dgm:t>
    </dgm:pt>
    <dgm:pt modelId="{4B734C18-8745-451C-9997-F110C3EDE95A}" type="parTrans" cxnId="{70180B80-8C6A-46F9-B90B-9ED4DAC69C29}">
      <dgm:prSet/>
      <dgm:spPr/>
      <dgm:t>
        <a:bodyPr/>
        <a:lstStyle/>
        <a:p>
          <a:endParaRPr lang="en-US"/>
        </a:p>
      </dgm:t>
    </dgm:pt>
    <dgm:pt modelId="{DA345AA1-A3A9-4CE5-BD0B-C10643C0D6A3}" type="sibTrans" cxnId="{70180B80-8C6A-46F9-B90B-9ED4DAC69C29}">
      <dgm:prSet/>
      <dgm:spPr/>
      <dgm:t>
        <a:bodyPr/>
        <a:lstStyle/>
        <a:p>
          <a:endParaRPr lang="en-US"/>
        </a:p>
      </dgm:t>
    </dgm:pt>
    <dgm:pt modelId="{95D4B9BF-DDD0-454C-A794-4F6836172626}" type="pres">
      <dgm:prSet presAssocID="{7380F885-005A-49E7-89AE-BE24D2699360}" presName="outerComposite" presStyleCnt="0">
        <dgm:presLayoutVars>
          <dgm:chMax val="5"/>
          <dgm:dir/>
          <dgm:resizeHandles val="exact"/>
        </dgm:presLayoutVars>
      </dgm:prSet>
      <dgm:spPr/>
    </dgm:pt>
    <dgm:pt modelId="{78956636-9A36-4976-9795-BCCEB4846F79}" type="pres">
      <dgm:prSet presAssocID="{7380F885-005A-49E7-89AE-BE24D2699360}" presName="dummyMaxCanvas" presStyleCnt="0">
        <dgm:presLayoutVars/>
      </dgm:prSet>
      <dgm:spPr/>
    </dgm:pt>
    <dgm:pt modelId="{C46476D4-83D4-4BF8-AA29-FEC9F926D6EA}" type="pres">
      <dgm:prSet presAssocID="{7380F885-005A-49E7-89AE-BE24D2699360}" presName="ThreeNodes_1" presStyleLbl="node1" presStyleIdx="0" presStyleCnt="3">
        <dgm:presLayoutVars>
          <dgm:bulletEnabled val="1"/>
        </dgm:presLayoutVars>
      </dgm:prSet>
      <dgm:spPr/>
    </dgm:pt>
    <dgm:pt modelId="{8B86B51C-49BD-42D0-8D9F-217BFAD673E2}" type="pres">
      <dgm:prSet presAssocID="{7380F885-005A-49E7-89AE-BE24D2699360}" presName="ThreeNodes_2" presStyleLbl="node1" presStyleIdx="1" presStyleCnt="3">
        <dgm:presLayoutVars>
          <dgm:bulletEnabled val="1"/>
        </dgm:presLayoutVars>
      </dgm:prSet>
      <dgm:spPr/>
    </dgm:pt>
    <dgm:pt modelId="{18480552-8D8F-4D20-A833-46863BC94426}" type="pres">
      <dgm:prSet presAssocID="{7380F885-005A-49E7-89AE-BE24D2699360}" presName="ThreeNodes_3" presStyleLbl="node1" presStyleIdx="2" presStyleCnt="3">
        <dgm:presLayoutVars>
          <dgm:bulletEnabled val="1"/>
        </dgm:presLayoutVars>
      </dgm:prSet>
      <dgm:spPr/>
    </dgm:pt>
    <dgm:pt modelId="{6FEB095C-A652-42F4-B645-0C1CF796B10E}" type="pres">
      <dgm:prSet presAssocID="{7380F885-005A-49E7-89AE-BE24D2699360}" presName="ThreeConn_1-2" presStyleLbl="fgAccFollowNode1" presStyleIdx="0" presStyleCnt="2">
        <dgm:presLayoutVars>
          <dgm:bulletEnabled val="1"/>
        </dgm:presLayoutVars>
      </dgm:prSet>
      <dgm:spPr/>
    </dgm:pt>
    <dgm:pt modelId="{BFC8D621-137E-40A1-A493-87F6F48FAD0E}" type="pres">
      <dgm:prSet presAssocID="{7380F885-005A-49E7-89AE-BE24D2699360}" presName="ThreeConn_2-3" presStyleLbl="fgAccFollowNode1" presStyleIdx="1" presStyleCnt="2">
        <dgm:presLayoutVars>
          <dgm:bulletEnabled val="1"/>
        </dgm:presLayoutVars>
      </dgm:prSet>
      <dgm:spPr/>
    </dgm:pt>
    <dgm:pt modelId="{0E234155-6700-4522-891F-2E7EB57992C3}" type="pres">
      <dgm:prSet presAssocID="{7380F885-005A-49E7-89AE-BE24D2699360}" presName="ThreeNodes_1_text" presStyleLbl="node1" presStyleIdx="2" presStyleCnt="3">
        <dgm:presLayoutVars>
          <dgm:bulletEnabled val="1"/>
        </dgm:presLayoutVars>
      </dgm:prSet>
      <dgm:spPr/>
    </dgm:pt>
    <dgm:pt modelId="{29DBE6DA-C47F-4C9F-BBB1-C382C13E41D8}" type="pres">
      <dgm:prSet presAssocID="{7380F885-005A-49E7-89AE-BE24D2699360}" presName="ThreeNodes_2_text" presStyleLbl="node1" presStyleIdx="2" presStyleCnt="3">
        <dgm:presLayoutVars>
          <dgm:bulletEnabled val="1"/>
        </dgm:presLayoutVars>
      </dgm:prSet>
      <dgm:spPr/>
    </dgm:pt>
    <dgm:pt modelId="{9EFE4733-D86A-4043-9E52-0A55413E936D}" type="pres">
      <dgm:prSet presAssocID="{7380F885-005A-49E7-89AE-BE24D2699360}" presName="ThreeNodes_3_text" presStyleLbl="node1" presStyleIdx="2" presStyleCnt="3">
        <dgm:presLayoutVars>
          <dgm:bulletEnabled val="1"/>
        </dgm:presLayoutVars>
      </dgm:prSet>
      <dgm:spPr/>
    </dgm:pt>
  </dgm:ptLst>
  <dgm:cxnLst>
    <dgm:cxn modelId="{482BDB09-C578-46D4-BA3D-88265EC23198}" type="presOf" srcId="{0F97D7FD-5AA4-42D7-89D4-171DD1415EFA}" destId="{8B86B51C-49BD-42D0-8D9F-217BFAD673E2}" srcOrd="0" destOrd="0" presId="urn:microsoft.com/office/officeart/2005/8/layout/vProcess5"/>
    <dgm:cxn modelId="{F5E2CB4D-35C5-4A55-A4C7-6A9014364FE5}" type="presOf" srcId="{810A4BB4-D81E-4D2E-A695-FDCA7326FF3D}" destId="{9EFE4733-D86A-4043-9E52-0A55413E936D}" srcOrd="1" destOrd="0" presId="urn:microsoft.com/office/officeart/2005/8/layout/vProcess5"/>
    <dgm:cxn modelId="{0252A251-BACB-4BF5-A184-CF34B79DE08B}" type="presOf" srcId="{A6F5791C-50AE-4621-B9E1-D4D697CC6712}" destId="{0E234155-6700-4522-891F-2E7EB57992C3}" srcOrd="1" destOrd="0" presId="urn:microsoft.com/office/officeart/2005/8/layout/vProcess5"/>
    <dgm:cxn modelId="{70180B80-8C6A-46F9-B90B-9ED4DAC69C29}" srcId="{7380F885-005A-49E7-89AE-BE24D2699360}" destId="{810A4BB4-D81E-4D2E-A695-FDCA7326FF3D}" srcOrd="2" destOrd="0" parTransId="{4B734C18-8745-451C-9997-F110C3EDE95A}" sibTransId="{DA345AA1-A3A9-4CE5-BD0B-C10643C0D6A3}"/>
    <dgm:cxn modelId="{6094B090-6453-4C93-8246-320558D6EE8D}" type="presOf" srcId="{D3A63B52-40DB-4172-9E08-5CC2272B5EA4}" destId="{BFC8D621-137E-40A1-A493-87F6F48FAD0E}" srcOrd="0" destOrd="0" presId="urn:microsoft.com/office/officeart/2005/8/layout/vProcess5"/>
    <dgm:cxn modelId="{F54A2EB5-A8B7-4EB3-89F0-A3576B9E401D}" type="presOf" srcId="{0F97D7FD-5AA4-42D7-89D4-171DD1415EFA}" destId="{29DBE6DA-C47F-4C9F-BBB1-C382C13E41D8}" srcOrd="1" destOrd="0" presId="urn:microsoft.com/office/officeart/2005/8/layout/vProcess5"/>
    <dgm:cxn modelId="{829A6BBD-5F83-4196-8B86-DAF6B7C6A39D}" type="presOf" srcId="{1777BCC4-6B3C-4485-A0A0-64DA4E162D86}" destId="{6FEB095C-A652-42F4-B645-0C1CF796B10E}" srcOrd="0" destOrd="0" presId="urn:microsoft.com/office/officeart/2005/8/layout/vProcess5"/>
    <dgm:cxn modelId="{1B1B4DCF-8D2B-45E4-A91C-004AB8BB0565}" type="presOf" srcId="{A6F5791C-50AE-4621-B9E1-D4D697CC6712}" destId="{C46476D4-83D4-4BF8-AA29-FEC9F926D6EA}" srcOrd="0" destOrd="0" presId="urn:microsoft.com/office/officeart/2005/8/layout/vProcess5"/>
    <dgm:cxn modelId="{56742DD3-77B0-4DBE-BCEA-F597D65004CD}" type="presOf" srcId="{7380F885-005A-49E7-89AE-BE24D2699360}" destId="{95D4B9BF-DDD0-454C-A794-4F6836172626}" srcOrd="0" destOrd="0" presId="urn:microsoft.com/office/officeart/2005/8/layout/vProcess5"/>
    <dgm:cxn modelId="{4F6B94D7-9760-4DD7-A050-D096F0FCFFC2}" srcId="{7380F885-005A-49E7-89AE-BE24D2699360}" destId="{0F97D7FD-5AA4-42D7-89D4-171DD1415EFA}" srcOrd="1" destOrd="0" parTransId="{94CE6D72-1420-41D1-A09F-0BA80932ED76}" sibTransId="{D3A63B52-40DB-4172-9E08-5CC2272B5EA4}"/>
    <dgm:cxn modelId="{D40F6CDB-5A8E-4F80-80EA-ACF4DB2DEBAC}" srcId="{7380F885-005A-49E7-89AE-BE24D2699360}" destId="{A6F5791C-50AE-4621-B9E1-D4D697CC6712}" srcOrd="0" destOrd="0" parTransId="{1F82BA00-5A0D-4471-926D-C3E56EBC454E}" sibTransId="{1777BCC4-6B3C-4485-A0A0-64DA4E162D86}"/>
    <dgm:cxn modelId="{ECB823E6-EC9F-4B9B-B71C-D5092208649E}" type="presOf" srcId="{810A4BB4-D81E-4D2E-A695-FDCA7326FF3D}" destId="{18480552-8D8F-4D20-A833-46863BC94426}" srcOrd="0" destOrd="0" presId="urn:microsoft.com/office/officeart/2005/8/layout/vProcess5"/>
    <dgm:cxn modelId="{4D01DD39-C02B-4091-AF21-CEECDD087E54}" type="presParOf" srcId="{95D4B9BF-DDD0-454C-A794-4F6836172626}" destId="{78956636-9A36-4976-9795-BCCEB4846F79}" srcOrd="0" destOrd="0" presId="urn:microsoft.com/office/officeart/2005/8/layout/vProcess5"/>
    <dgm:cxn modelId="{F7BFA10B-7F5A-439B-82DC-09C896DA622A}" type="presParOf" srcId="{95D4B9BF-DDD0-454C-A794-4F6836172626}" destId="{C46476D4-83D4-4BF8-AA29-FEC9F926D6EA}" srcOrd="1" destOrd="0" presId="urn:microsoft.com/office/officeart/2005/8/layout/vProcess5"/>
    <dgm:cxn modelId="{C779C7D0-20F6-4070-B5E8-08FAAF954A60}" type="presParOf" srcId="{95D4B9BF-DDD0-454C-A794-4F6836172626}" destId="{8B86B51C-49BD-42D0-8D9F-217BFAD673E2}" srcOrd="2" destOrd="0" presId="urn:microsoft.com/office/officeart/2005/8/layout/vProcess5"/>
    <dgm:cxn modelId="{1E6485BD-AA71-423F-8E87-6DC719C9A2EC}" type="presParOf" srcId="{95D4B9BF-DDD0-454C-A794-4F6836172626}" destId="{18480552-8D8F-4D20-A833-46863BC94426}" srcOrd="3" destOrd="0" presId="urn:microsoft.com/office/officeart/2005/8/layout/vProcess5"/>
    <dgm:cxn modelId="{0ABBAEAD-3214-4B26-A090-59615903E459}" type="presParOf" srcId="{95D4B9BF-DDD0-454C-A794-4F6836172626}" destId="{6FEB095C-A652-42F4-B645-0C1CF796B10E}" srcOrd="4" destOrd="0" presId="urn:microsoft.com/office/officeart/2005/8/layout/vProcess5"/>
    <dgm:cxn modelId="{FBCB0900-D69E-4B51-99D8-15924CDA90E0}" type="presParOf" srcId="{95D4B9BF-DDD0-454C-A794-4F6836172626}" destId="{BFC8D621-137E-40A1-A493-87F6F48FAD0E}" srcOrd="5" destOrd="0" presId="urn:microsoft.com/office/officeart/2005/8/layout/vProcess5"/>
    <dgm:cxn modelId="{2F63B6A0-1C2F-4634-BE06-E188B81484C6}" type="presParOf" srcId="{95D4B9BF-DDD0-454C-A794-4F6836172626}" destId="{0E234155-6700-4522-891F-2E7EB57992C3}" srcOrd="6" destOrd="0" presId="urn:microsoft.com/office/officeart/2005/8/layout/vProcess5"/>
    <dgm:cxn modelId="{046F0CD2-645D-4224-9875-1B291BBEE473}" type="presParOf" srcId="{95D4B9BF-DDD0-454C-A794-4F6836172626}" destId="{29DBE6DA-C47F-4C9F-BBB1-C382C13E41D8}" srcOrd="7" destOrd="0" presId="urn:microsoft.com/office/officeart/2005/8/layout/vProcess5"/>
    <dgm:cxn modelId="{B1D87AFA-2823-499C-BDBB-71125BBEC5EB}" type="presParOf" srcId="{95D4B9BF-DDD0-454C-A794-4F6836172626}" destId="{9EFE4733-D86A-4043-9E52-0A55413E936D}" srcOrd="8" destOrd="0" presId="urn:microsoft.com/office/officeart/2005/8/layout/vProcess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80F885-005A-49E7-89AE-BE24D269936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6F5791C-50AE-4621-B9E1-D4D697CC6712}">
      <dgm:prSet/>
      <dgm:spPr/>
      <dgm:t>
        <a:bodyPr/>
        <a:lstStyle/>
        <a:p>
          <a:r>
            <a:rPr lang="en-US" b="1" dirty="0"/>
            <a:t>Working since almost 6 years as a Cyber Security Engineer &amp; Penetration Tester @ </a:t>
          </a:r>
          <a:r>
            <a:rPr lang="en-US" b="1" dirty="0" err="1"/>
            <a:t>Condignum</a:t>
          </a:r>
          <a:r>
            <a:rPr lang="en-US" b="1" dirty="0"/>
            <a:t>, AUSTRIA</a:t>
          </a:r>
          <a:endParaRPr lang="en-US" dirty="0"/>
        </a:p>
      </dgm:t>
    </dgm:pt>
    <dgm:pt modelId="{1F82BA00-5A0D-4471-926D-C3E56EBC454E}" type="parTrans" cxnId="{D40F6CDB-5A8E-4F80-80EA-ACF4DB2DEBAC}">
      <dgm:prSet/>
      <dgm:spPr/>
      <dgm:t>
        <a:bodyPr/>
        <a:lstStyle/>
        <a:p>
          <a:endParaRPr lang="en-US"/>
        </a:p>
      </dgm:t>
    </dgm:pt>
    <dgm:pt modelId="{1777BCC4-6B3C-4485-A0A0-64DA4E162D86}" type="sibTrans" cxnId="{D40F6CDB-5A8E-4F80-80EA-ACF4DB2DEBAC}">
      <dgm:prSet/>
      <dgm:spPr/>
      <dgm:t>
        <a:bodyPr/>
        <a:lstStyle/>
        <a:p>
          <a:endParaRPr lang="en-US"/>
        </a:p>
      </dgm:t>
    </dgm:pt>
    <dgm:pt modelId="{0F97D7FD-5AA4-42D7-89D4-171DD1415EFA}">
      <dgm:prSet/>
      <dgm:spPr/>
      <dgm:t>
        <a:bodyPr/>
        <a:lstStyle/>
        <a:p>
          <a:r>
            <a:rPr lang="en-US" b="1"/>
            <a:t>Speaker at various international security conferences &amp; Universities (Egypt, UAE, Saudi Arabia, Austria etc.)</a:t>
          </a:r>
          <a:endParaRPr lang="en-US"/>
        </a:p>
      </dgm:t>
    </dgm:pt>
    <dgm:pt modelId="{94CE6D72-1420-41D1-A09F-0BA80932ED76}" type="parTrans" cxnId="{4F6B94D7-9760-4DD7-A050-D096F0FCFFC2}">
      <dgm:prSet/>
      <dgm:spPr/>
      <dgm:t>
        <a:bodyPr/>
        <a:lstStyle/>
        <a:p>
          <a:endParaRPr lang="en-US"/>
        </a:p>
      </dgm:t>
    </dgm:pt>
    <dgm:pt modelId="{D3A63B52-40DB-4172-9E08-5CC2272B5EA4}" type="sibTrans" cxnId="{4F6B94D7-9760-4DD7-A050-D096F0FCFFC2}">
      <dgm:prSet/>
      <dgm:spPr/>
      <dgm:t>
        <a:bodyPr/>
        <a:lstStyle/>
        <a:p>
          <a:endParaRPr lang="en-US"/>
        </a:p>
      </dgm:t>
    </dgm:pt>
    <dgm:pt modelId="{810A4BB4-D81E-4D2E-A695-FDCA7326FF3D}">
      <dgm:prSet/>
      <dgm:spPr/>
      <dgm:t>
        <a:bodyPr/>
        <a:lstStyle/>
        <a:p>
          <a:r>
            <a:rPr lang="en-US" b="1"/>
            <a:t>Securing the Clients environment (Web, API, Active Directory, Mobile, Infrastructure etc.)</a:t>
          </a:r>
          <a:endParaRPr lang="en-US"/>
        </a:p>
      </dgm:t>
    </dgm:pt>
    <dgm:pt modelId="{4B734C18-8745-451C-9997-F110C3EDE95A}" type="parTrans" cxnId="{70180B80-8C6A-46F9-B90B-9ED4DAC69C29}">
      <dgm:prSet/>
      <dgm:spPr/>
      <dgm:t>
        <a:bodyPr/>
        <a:lstStyle/>
        <a:p>
          <a:endParaRPr lang="en-US"/>
        </a:p>
      </dgm:t>
    </dgm:pt>
    <dgm:pt modelId="{DA345AA1-A3A9-4CE5-BD0B-C10643C0D6A3}" type="sibTrans" cxnId="{70180B80-8C6A-46F9-B90B-9ED4DAC69C29}">
      <dgm:prSet/>
      <dgm:spPr/>
      <dgm:t>
        <a:bodyPr/>
        <a:lstStyle/>
        <a:p>
          <a:endParaRPr lang="en-US"/>
        </a:p>
      </dgm:t>
    </dgm:pt>
    <dgm:pt modelId="{95D4B9BF-DDD0-454C-A794-4F6836172626}" type="pres">
      <dgm:prSet presAssocID="{7380F885-005A-49E7-89AE-BE24D2699360}" presName="outerComposite" presStyleCnt="0">
        <dgm:presLayoutVars>
          <dgm:chMax val="5"/>
          <dgm:dir/>
          <dgm:resizeHandles val="exact"/>
        </dgm:presLayoutVars>
      </dgm:prSet>
      <dgm:spPr/>
    </dgm:pt>
    <dgm:pt modelId="{78956636-9A36-4976-9795-BCCEB4846F79}" type="pres">
      <dgm:prSet presAssocID="{7380F885-005A-49E7-89AE-BE24D2699360}" presName="dummyMaxCanvas" presStyleCnt="0">
        <dgm:presLayoutVars/>
      </dgm:prSet>
      <dgm:spPr/>
    </dgm:pt>
    <dgm:pt modelId="{C46476D4-83D4-4BF8-AA29-FEC9F926D6EA}" type="pres">
      <dgm:prSet presAssocID="{7380F885-005A-49E7-89AE-BE24D2699360}" presName="ThreeNodes_1" presStyleLbl="node1" presStyleIdx="0" presStyleCnt="3">
        <dgm:presLayoutVars>
          <dgm:bulletEnabled val="1"/>
        </dgm:presLayoutVars>
      </dgm:prSet>
      <dgm:spPr/>
    </dgm:pt>
    <dgm:pt modelId="{8B86B51C-49BD-42D0-8D9F-217BFAD673E2}" type="pres">
      <dgm:prSet presAssocID="{7380F885-005A-49E7-89AE-BE24D2699360}" presName="ThreeNodes_2" presStyleLbl="node1" presStyleIdx="1" presStyleCnt="3">
        <dgm:presLayoutVars>
          <dgm:bulletEnabled val="1"/>
        </dgm:presLayoutVars>
      </dgm:prSet>
      <dgm:spPr/>
    </dgm:pt>
    <dgm:pt modelId="{18480552-8D8F-4D20-A833-46863BC94426}" type="pres">
      <dgm:prSet presAssocID="{7380F885-005A-49E7-89AE-BE24D2699360}" presName="ThreeNodes_3" presStyleLbl="node1" presStyleIdx="2" presStyleCnt="3">
        <dgm:presLayoutVars>
          <dgm:bulletEnabled val="1"/>
        </dgm:presLayoutVars>
      </dgm:prSet>
      <dgm:spPr/>
    </dgm:pt>
    <dgm:pt modelId="{6FEB095C-A652-42F4-B645-0C1CF796B10E}" type="pres">
      <dgm:prSet presAssocID="{7380F885-005A-49E7-89AE-BE24D2699360}" presName="ThreeConn_1-2" presStyleLbl="fgAccFollowNode1" presStyleIdx="0" presStyleCnt="2">
        <dgm:presLayoutVars>
          <dgm:bulletEnabled val="1"/>
        </dgm:presLayoutVars>
      </dgm:prSet>
      <dgm:spPr/>
    </dgm:pt>
    <dgm:pt modelId="{BFC8D621-137E-40A1-A493-87F6F48FAD0E}" type="pres">
      <dgm:prSet presAssocID="{7380F885-005A-49E7-89AE-BE24D2699360}" presName="ThreeConn_2-3" presStyleLbl="fgAccFollowNode1" presStyleIdx="1" presStyleCnt="2">
        <dgm:presLayoutVars>
          <dgm:bulletEnabled val="1"/>
        </dgm:presLayoutVars>
      </dgm:prSet>
      <dgm:spPr/>
    </dgm:pt>
    <dgm:pt modelId="{0E234155-6700-4522-891F-2E7EB57992C3}" type="pres">
      <dgm:prSet presAssocID="{7380F885-005A-49E7-89AE-BE24D2699360}" presName="ThreeNodes_1_text" presStyleLbl="node1" presStyleIdx="2" presStyleCnt="3">
        <dgm:presLayoutVars>
          <dgm:bulletEnabled val="1"/>
        </dgm:presLayoutVars>
      </dgm:prSet>
      <dgm:spPr/>
    </dgm:pt>
    <dgm:pt modelId="{29DBE6DA-C47F-4C9F-BBB1-C382C13E41D8}" type="pres">
      <dgm:prSet presAssocID="{7380F885-005A-49E7-89AE-BE24D2699360}" presName="ThreeNodes_2_text" presStyleLbl="node1" presStyleIdx="2" presStyleCnt="3">
        <dgm:presLayoutVars>
          <dgm:bulletEnabled val="1"/>
        </dgm:presLayoutVars>
      </dgm:prSet>
      <dgm:spPr/>
    </dgm:pt>
    <dgm:pt modelId="{9EFE4733-D86A-4043-9E52-0A55413E936D}" type="pres">
      <dgm:prSet presAssocID="{7380F885-005A-49E7-89AE-BE24D2699360}" presName="ThreeNodes_3_text" presStyleLbl="node1" presStyleIdx="2" presStyleCnt="3">
        <dgm:presLayoutVars>
          <dgm:bulletEnabled val="1"/>
        </dgm:presLayoutVars>
      </dgm:prSet>
      <dgm:spPr/>
    </dgm:pt>
  </dgm:ptLst>
  <dgm:cxnLst>
    <dgm:cxn modelId="{482BDB09-C578-46D4-BA3D-88265EC23198}" type="presOf" srcId="{0F97D7FD-5AA4-42D7-89D4-171DD1415EFA}" destId="{8B86B51C-49BD-42D0-8D9F-217BFAD673E2}" srcOrd="0" destOrd="0" presId="urn:microsoft.com/office/officeart/2005/8/layout/vProcess5"/>
    <dgm:cxn modelId="{F5E2CB4D-35C5-4A55-A4C7-6A9014364FE5}" type="presOf" srcId="{810A4BB4-D81E-4D2E-A695-FDCA7326FF3D}" destId="{9EFE4733-D86A-4043-9E52-0A55413E936D}" srcOrd="1" destOrd="0" presId="urn:microsoft.com/office/officeart/2005/8/layout/vProcess5"/>
    <dgm:cxn modelId="{0252A251-BACB-4BF5-A184-CF34B79DE08B}" type="presOf" srcId="{A6F5791C-50AE-4621-B9E1-D4D697CC6712}" destId="{0E234155-6700-4522-891F-2E7EB57992C3}" srcOrd="1" destOrd="0" presId="urn:microsoft.com/office/officeart/2005/8/layout/vProcess5"/>
    <dgm:cxn modelId="{70180B80-8C6A-46F9-B90B-9ED4DAC69C29}" srcId="{7380F885-005A-49E7-89AE-BE24D2699360}" destId="{810A4BB4-D81E-4D2E-A695-FDCA7326FF3D}" srcOrd="2" destOrd="0" parTransId="{4B734C18-8745-451C-9997-F110C3EDE95A}" sibTransId="{DA345AA1-A3A9-4CE5-BD0B-C10643C0D6A3}"/>
    <dgm:cxn modelId="{6094B090-6453-4C93-8246-320558D6EE8D}" type="presOf" srcId="{D3A63B52-40DB-4172-9E08-5CC2272B5EA4}" destId="{BFC8D621-137E-40A1-A493-87F6F48FAD0E}" srcOrd="0" destOrd="0" presId="urn:microsoft.com/office/officeart/2005/8/layout/vProcess5"/>
    <dgm:cxn modelId="{F54A2EB5-A8B7-4EB3-89F0-A3576B9E401D}" type="presOf" srcId="{0F97D7FD-5AA4-42D7-89D4-171DD1415EFA}" destId="{29DBE6DA-C47F-4C9F-BBB1-C382C13E41D8}" srcOrd="1" destOrd="0" presId="urn:microsoft.com/office/officeart/2005/8/layout/vProcess5"/>
    <dgm:cxn modelId="{829A6BBD-5F83-4196-8B86-DAF6B7C6A39D}" type="presOf" srcId="{1777BCC4-6B3C-4485-A0A0-64DA4E162D86}" destId="{6FEB095C-A652-42F4-B645-0C1CF796B10E}" srcOrd="0" destOrd="0" presId="urn:microsoft.com/office/officeart/2005/8/layout/vProcess5"/>
    <dgm:cxn modelId="{1B1B4DCF-8D2B-45E4-A91C-004AB8BB0565}" type="presOf" srcId="{A6F5791C-50AE-4621-B9E1-D4D697CC6712}" destId="{C46476D4-83D4-4BF8-AA29-FEC9F926D6EA}" srcOrd="0" destOrd="0" presId="urn:microsoft.com/office/officeart/2005/8/layout/vProcess5"/>
    <dgm:cxn modelId="{56742DD3-77B0-4DBE-BCEA-F597D65004CD}" type="presOf" srcId="{7380F885-005A-49E7-89AE-BE24D2699360}" destId="{95D4B9BF-DDD0-454C-A794-4F6836172626}" srcOrd="0" destOrd="0" presId="urn:microsoft.com/office/officeart/2005/8/layout/vProcess5"/>
    <dgm:cxn modelId="{4F6B94D7-9760-4DD7-A050-D096F0FCFFC2}" srcId="{7380F885-005A-49E7-89AE-BE24D2699360}" destId="{0F97D7FD-5AA4-42D7-89D4-171DD1415EFA}" srcOrd="1" destOrd="0" parTransId="{94CE6D72-1420-41D1-A09F-0BA80932ED76}" sibTransId="{D3A63B52-40DB-4172-9E08-5CC2272B5EA4}"/>
    <dgm:cxn modelId="{D40F6CDB-5A8E-4F80-80EA-ACF4DB2DEBAC}" srcId="{7380F885-005A-49E7-89AE-BE24D2699360}" destId="{A6F5791C-50AE-4621-B9E1-D4D697CC6712}" srcOrd="0" destOrd="0" parTransId="{1F82BA00-5A0D-4471-926D-C3E56EBC454E}" sibTransId="{1777BCC4-6B3C-4485-A0A0-64DA4E162D86}"/>
    <dgm:cxn modelId="{ECB823E6-EC9F-4B9B-B71C-D5092208649E}" type="presOf" srcId="{810A4BB4-D81E-4D2E-A695-FDCA7326FF3D}" destId="{18480552-8D8F-4D20-A833-46863BC94426}" srcOrd="0" destOrd="0" presId="urn:microsoft.com/office/officeart/2005/8/layout/vProcess5"/>
    <dgm:cxn modelId="{4D01DD39-C02B-4091-AF21-CEECDD087E54}" type="presParOf" srcId="{95D4B9BF-DDD0-454C-A794-4F6836172626}" destId="{78956636-9A36-4976-9795-BCCEB4846F79}" srcOrd="0" destOrd="0" presId="urn:microsoft.com/office/officeart/2005/8/layout/vProcess5"/>
    <dgm:cxn modelId="{F7BFA10B-7F5A-439B-82DC-09C896DA622A}" type="presParOf" srcId="{95D4B9BF-DDD0-454C-A794-4F6836172626}" destId="{C46476D4-83D4-4BF8-AA29-FEC9F926D6EA}" srcOrd="1" destOrd="0" presId="urn:microsoft.com/office/officeart/2005/8/layout/vProcess5"/>
    <dgm:cxn modelId="{C779C7D0-20F6-4070-B5E8-08FAAF954A60}" type="presParOf" srcId="{95D4B9BF-DDD0-454C-A794-4F6836172626}" destId="{8B86B51C-49BD-42D0-8D9F-217BFAD673E2}" srcOrd="2" destOrd="0" presId="urn:microsoft.com/office/officeart/2005/8/layout/vProcess5"/>
    <dgm:cxn modelId="{1E6485BD-AA71-423F-8E87-6DC719C9A2EC}" type="presParOf" srcId="{95D4B9BF-DDD0-454C-A794-4F6836172626}" destId="{18480552-8D8F-4D20-A833-46863BC94426}" srcOrd="3" destOrd="0" presId="urn:microsoft.com/office/officeart/2005/8/layout/vProcess5"/>
    <dgm:cxn modelId="{0ABBAEAD-3214-4B26-A090-59615903E459}" type="presParOf" srcId="{95D4B9BF-DDD0-454C-A794-4F6836172626}" destId="{6FEB095C-A652-42F4-B645-0C1CF796B10E}" srcOrd="4" destOrd="0" presId="urn:microsoft.com/office/officeart/2005/8/layout/vProcess5"/>
    <dgm:cxn modelId="{FBCB0900-D69E-4B51-99D8-15924CDA90E0}" type="presParOf" srcId="{95D4B9BF-DDD0-454C-A794-4F6836172626}" destId="{BFC8D621-137E-40A1-A493-87F6F48FAD0E}" srcOrd="5" destOrd="0" presId="urn:microsoft.com/office/officeart/2005/8/layout/vProcess5"/>
    <dgm:cxn modelId="{2F63B6A0-1C2F-4634-BE06-E188B81484C6}" type="presParOf" srcId="{95D4B9BF-DDD0-454C-A794-4F6836172626}" destId="{0E234155-6700-4522-891F-2E7EB57992C3}" srcOrd="6" destOrd="0" presId="urn:microsoft.com/office/officeart/2005/8/layout/vProcess5"/>
    <dgm:cxn modelId="{046F0CD2-645D-4224-9875-1B291BBEE473}" type="presParOf" srcId="{95D4B9BF-DDD0-454C-A794-4F6836172626}" destId="{29DBE6DA-C47F-4C9F-BBB1-C382C13E41D8}" srcOrd="7" destOrd="0" presId="urn:microsoft.com/office/officeart/2005/8/layout/vProcess5"/>
    <dgm:cxn modelId="{B1D87AFA-2823-499C-BDBB-71125BBEC5EB}" type="presParOf" srcId="{95D4B9BF-DDD0-454C-A794-4F6836172626}" destId="{9EFE4733-D86A-4043-9E52-0A55413E936D}" srcOrd="8" destOrd="0" presId="urn:microsoft.com/office/officeart/2005/8/layout/vProcess5"/>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3DC3A9-1F73-4484-9434-E0292EB39C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C0706A-7BB5-4BD4-A01B-B7623AF561C1}">
      <dgm:prSet custT="1"/>
      <dgm:spPr/>
      <dgm:t>
        <a:bodyPr/>
        <a:lstStyle/>
        <a:p>
          <a:r>
            <a:rPr lang="en-US" sz="1200" b="1" dirty="0">
              <a:solidFill>
                <a:schemeClr val="tx1">
                  <a:lumMod val="95000"/>
                  <a:lumOff val="5000"/>
                </a:schemeClr>
              </a:solidFill>
            </a:rPr>
            <a:t>Detailed Process how CVEs are reported and assigned: </a:t>
          </a:r>
          <a:r>
            <a:rPr lang="en-US" sz="1200" b="1" dirty="0">
              <a:solidFill>
                <a:schemeClr val="accent4">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https://github.com/CVEProject/cveproject.github.io/blob/master/requester/reservation-guidelines.md</a:t>
          </a:r>
          <a:r>
            <a:rPr lang="en-US" sz="1200" b="1" dirty="0">
              <a:solidFill>
                <a:schemeClr val="accent4">
                  <a:lumMod val="20000"/>
                  <a:lumOff val="80000"/>
                </a:schemeClr>
              </a:solidFill>
            </a:rPr>
            <a:t> </a:t>
          </a:r>
        </a:p>
      </dgm:t>
    </dgm:pt>
    <dgm:pt modelId="{C704FCBF-91FE-43CA-93A0-55EC0734B98F}" type="parTrans" cxnId="{DCE68208-3E41-474D-BD39-9E71E18392DC}">
      <dgm:prSet/>
      <dgm:spPr/>
      <dgm:t>
        <a:bodyPr/>
        <a:lstStyle/>
        <a:p>
          <a:endParaRPr lang="en-US"/>
        </a:p>
      </dgm:t>
    </dgm:pt>
    <dgm:pt modelId="{E906C415-899A-4147-A837-3837F79CA743}" type="sibTrans" cxnId="{DCE68208-3E41-474D-BD39-9E71E18392DC}">
      <dgm:prSet/>
      <dgm:spPr/>
      <dgm:t>
        <a:bodyPr/>
        <a:lstStyle/>
        <a:p>
          <a:endParaRPr lang="en-US"/>
        </a:p>
      </dgm:t>
    </dgm:pt>
    <dgm:pt modelId="{4FA497C8-0D70-40E3-8B84-DE56D71C5B20}">
      <dgm:prSet/>
      <dgm:spPr/>
      <dgm:t>
        <a:bodyPr/>
        <a:lstStyle/>
        <a:p>
          <a:r>
            <a:rPr lang="en-US" b="1" dirty="0">
              <a:solidFill>
                <a:schemeClr val="tx1">
                  <a:lumMod val="95000"/>
                  <a:lumOff val="5000"/>
                </a:schemeClr>
              </a:solidFill>
            </a:rPr>
            <a:t>The Common Vulnerabilities and Exposures (CVE) identifier can be requested when a security vulnerability in a software product or system meets specific criteria.</a:t>
          </a:r>
          <a:endParaRPr lang="en-US" dirty="0">
            <a:solidFill>
              <a:schemeClr val="tx1">
                <a:lumMod val="95000"/>
                <a:lumOff val="5000"/>
              </a:schemeClr>
            </a:solidFill>
          </a:endParaRPr>
        </a:p>
      </dgm:t>
    </dgm:pt>
    <dgm:pt modelId="{2DE146E7-E44F-43C4-85E3-592B043262C6}" type="parTrans" cxnId="{9C79BDD3-6B67-4020-9749-E9C0965E4A97}">
      <dgm:prSet/>
      <dgm:spPr/>
      <dgm:t>
        <a:bodyPr/>
        <a:lstStyle/>
        <a:p>
          <a:endParaRPr lang="en-US"/>
        </a:p>
      </dgm:t>
    </dgm:pt>
    <dgm:pt modelId="{FB82DD3B-0F9F-4BE4-A26B-B05FAEBAEC32}" type="sibTrans" cxnId="{9C79BDD3-6B67-4020-9749-E9C0965E4A97}">
      <dgm:prSet/>
      <dgm:spPr/>
      <dgm:t>
        <a:bodyPr/>
        <a:lstStyle/>
        <a:p>
          <a:endParaRPr lang="en-US"/>
        </a:p>
      </dgm:t>
    </dgm:pt>
    <dgm:pt modelId="{BC0722ED-B909-4327-B09D-BC01F89F0991}">
      <dgm:prSet/>
      <dgm:spPr/>
      <dgm:t>
        <a:bodyPr/>
        <a:lstStyle/>
        <a:p>
          <a:r>
            <a:rPr lang="en-US" b="1" dirty="0">
              <a:solidFill>
                <a:schemeClr val="tx1">
                  <a:lumMod val="95000"/>
                  <a:lumOff val="5000"/>
                </a:schemeClr>
              </a:solidFill>
            </a:rPr>
            <a:t>This process typically applies to different applications such as Desktop applications or even Web applications. It is essential to first clarify with the vendor whether they are authorized to request or assign CVEs.</a:t>
          </a:r>
          <a:endParaRPr lang="en-US" dirty="0">
            <a:solidFill>
              <a:schemeClr val="tx1">
                <a:lumMod val="95000"/>
                <a:lumOff val="5000"/>
              </a:schemeClr>
            </a:solidFill>
          </a:endParaRPr>
        </a:p>
      </dgm:t>
    </dgm:pt>
    <dgm:pt modelId="{DB130E39-C12C-486C-A888-1ADAB33379A7}" type="parTrans" cxnId="{6325AABE-CA19-488D-A462-D759E05166DB}">
      <dgm:prSet/>
      <dgm:spPr/>
      <dgm:t>
        <a:bodyPr/>
        <a:lstStyle/>
        <a:p>
          <a:endParaRPr lang="en-US"/>
        </a:p>
      </dgm:t>
    </dgm:pt>
    <dgm:pt modelId="{088E7483-4026-4C41-A547-6841546D9948}" type="sibTrans" cxnId="{6325AABE-CA19-488D-A462-D759E05166DB}">
      <dgm:prSet/>
      <dgm:spPr/>
      <dgm:t>
        <a:bodyPr/>
        <a:lstStyle/>
        <a:p>
          <a:endParaRPr lang="en-US"/>
        </a:p>
      </dgm:t>
    </dgm:pt>
    <dgm:pt modelId="{47423A12-6A85-47AE-998F-D64A3AC3D72C}" type="pres">
      <dgm:prSet presAssocID="{483DC3A9-1F73-4484-9434-E0292EB39C75}" presName="linear" presStyleCnt="0">
        <dgm:presLayoutVars>
          <dgm:animLvl val="lvl"/>
          <dgm:resizeHandles val="exact"/>
        </dgm:presLayoutVars>
      </dgm:prSet>
      <dgm:spPr/>
    </dgm:pt>
    <dgm:pt modelId="{143340C9-720D-4B8D-9AE3-45F1A49A3B79}" type="pres">
      <dgm:prSet presAssocID="{D2C0706A-7BB5-4BD4-A01B-B7623AF561C1}" presName="parentText" presStyleLbl="node1" presStyleIdx="0" presStyleCnt="3" custScaleY="233487">
        <dgm:presLayoutVars>
          <dgm:chMax val="0"/>
          <dgm:bulletEnabled val="1"/>
        </dgm:presLayoutVars>
      </dgm:prSet>
      <dgm:spPr/>
    </dgm:pt>
    <dgm:pt modelId="{769962B0-95E6-4BAE-BCAD-772292D2B15F}" type="pres">
      <dgm:prSet presAssocID="{E906C415-899A-4147-A837-3837F79CA743}" presName="spacer" presStyleCnt="0"/>
      <dgm:spPr/>
    </dgm:pt>
    <dgm:pt modelId="{32068ABF-DEB5-416E-B28D-5A49AFC29358}" type="pres">
      <dgm:prSet presAssocID="{4FA497C8-0D70-40E3-8B84-DE56D71C5B20}" presName="parentText" presStyleLbl="node1" presStyleIdx="1" presStyleCnt="3" custScaleY="212763">
        <dgm:presLayoutVars>
          <dgm:chMax val="0"/>
          <dgm:bulletEnabled val="1"/>
        </dgm:presLayoutVars>
      </dgm:prSet>
      <dgm:spPr/>
    </dgm:pt>
    <dgm:pt modelId="{F868D77B-CE5F-4E83-84B3-BA61B5C5DEAA}" type="pres">
      <dgm:prSet presAssocID="{FB82DD3B-0F9F-4BE4-A26B-B05FAEBAEC32}" presName="spacer" presStyleCnt="0"/>
      <dgm:spPr/>
    </dgm:pt>
    <dgm:pt modelId="{612CAF15-E914-4B3E-8696-CCBD5AD72620}" type="pres">
      <dgm:prSet presAssocID="{BC0722ED-B909-4327-B09D-BC01F89F0991}" presName="parentText" presStyleLbl="node1" presStyleIdx="2" presStyleCnt="3" custScaleY="228312">
        <dgm:presLayoutVars>
          <dgm:chMax val="0"/>
          <dgm:bulletEnabled val="1"/>
        </dgm:presLayoutVars>
      </dgm:prSet>
      <dgm:spPr/>
    </dgm:pt>
  </dgm:ptLst>
  <dgm:cxnLst>
    <dgm:cxn modelId="{DCE68208-3E41-474D-BD39-9E71E18392DC}" srcId="{483DC3A9-1F73-4484-9434-E0292EB39C75}" destId="{D2C0706A-7BB5-4BD4-A01B-B7623AF561C1}" srcOrd="0" destOrd="0" parTransId="{C704FCBF-91FE-43CA-93A0-55EC0734B98F}" sibTransId="{E906C415-899A-4147-A837-3837F79CA743}"/>
    <dgm:cxn modelId="{72A02144-318F-4539-950C-DC2C28508068}" type="presOf" srcId="{BC0722ED-B909-4327-B09D-BC01F89F0991}" destId="{612CAF15-E914-4B3E-8696-CCBD5AD72620}" srcOrd="0" destOrd="0" presId="urn:microsoft.com/office/officeart/2005/8/layout/vList2"/>
    <dgm:cxn modelId="{487809A2-07F0-48CD-A2F7-F4B9D0DD7A62}" type="presOf" srcId="{483DC3A9-1F73-4484-9434-E0292EB39C75}" destId="{47423A12-6A85-47AE-998F-D64A3AC3D72C}" srcOrd="0" destOrd="0" presId="urn:microsoft.com/office/officeart/2005/8/layout/vList2"/>
    <dgm:cxn modelId="{C7079FA3-67A1-4AB1-A6F6-1D807A84ACBB}" type="presOf" srcId="{4FA497C8-0D70-40E3-8B84-DE56D71C5B20}" destId="{32068ABF-DEB5-416E-B28D-5A49AFC29358}" srcOrd="0" destOrd="0" presId="urn:microsoft.com/office/officeart/2005/8/layout/vList2"/>
    <dgm:cxn modelId="{6325AABE-CA19-488D-A462-D759E05166DB}" srcId="{483DC3A9-1F73-4484-9434-E0292EB39C75}" destId="{BC0722ED-B909-4327-B09D-BC01F89F0991}" srcOrd="2" destOrd="0" parTransId="{DB130E39-C12C-486C-A888-1ADAB33379A7}" sibTransId="{088E7483-4026-4C41-A547-6841546D9948}"/>
    <dgm:cxn modelId="{A398D4C2-D174-44AF-B6D8-76CD65E71C8E}" type="presOf" srcId="{D2C0706A-7BB5-4BD4-A01B-B7623AF561C1}" destId="{143340C9-720D-4B8D-9AE3-45F1A49A3B79}" srcOrd="0" destOrd="0" presId="urn:microsoft.com/office/officeart/2005/8/layout/vList2"/>
    <dgm:cxn modelId="{9C79BDD3-6B67-4020-9749-E9C0965E4A97}" srcId="{483DC3A9-1F73-4484-9434-E0292EB39C75}" destId="{4FA497C8-0D70-40E3-8B84-DE56D71C5B20}" srcOrd="1" destOrd="0" parTransId="{2DE146E7-E44F-43C4-85E3-592B043262C6}" sibTransId="{FB82DD3B-0F9F-4BE4-A26B-B05FAEBAEC32}"/>
    <dgm:cxn modelId="{649E943B-D9BC-4A1D-9488-7B94237BE8EF}" type="presParOf" srcId="{47423A12-6A85-47AE-998F-D64A3AC3D72C}" destId="{143340C9-720D-4B8D-9AE3-45F1A49A3B79}" srcOrd="0" destOrd="0" presId="urn:microsoft.com/office/officeart/2005/8/layout/vList2"/>
    <dgm:cxn modelId="{3AD0FA5F-B2D5-46CE-9CF0-E7C589B4B6E2}" type="presParOf" srcId="{47423A12-6A85-47AE-998F-D64A3AC3D72C}" destId="{769962B0-95E6-4BAE-BCAD-772292D2B15F}" srcOrd="1" destOrd="0" presId="urn:microsoft.com/office/officeart/2005/8/layout/vList2"/>
    <dgm:cxn modelId="{E2CF87CA-C782-4271-AF71-88E0FCF0BB44}" type="presParOf" srcId="{47423A12-6A85-47AE-998F-D64A3AC3D72C}" destId="{32068ABF-DEB5-416E-B28D-5A49AFC29358}" srcOrd="2" destOrd="0" presId="urn:microsoft.com/office/officeart/2005/8/layout/vList2"/>
    <dgm:cxn modelId="{11BA3CF6-0FB2-444B-BAC0-58F0F94FF5A1}" type="presParOf" srcId="{47423A12-6A85-47AE-998F-D64A3AC3D72C}" destId="{F868D77B-CE5F-4E83-84B3-BA61B5C5DEAA}" srcOrd="3" destOrd="0" presId="urn:microsoft.com/office/officeart/2005/8/layout/vList2"/>
    <dgm:cxn modelId="{A99601E0-F1F5-4583-84B1-1FD6D234E54D}" type="presParOf" srcId="{47423A12-6A85-47AE-998F-D64A3AC3D72C}" destId="{612CAF15-E914-4B3E-8696-CCBD5AD7262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476D4-83D4-4BF8-AA29-FEC9F926D6EA}">
      <dsp:nvSpPr>
        <dsp:cNvPr id="0" name=""/>
        <dsp:cNvSpPr/>
      </dsp:nvSpPr>
      <dsp:spPr>
        <a:xfrm>
          <a:off x="0" y="0"/>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Working since almost 6 years as a Cyber Security Engineer &amp; Penetration Tester @ </a:t>
          </a:r>
          <a:r>
            <a:rPr lang="en-US" sz="1600" b="1" kern="1200" dirty="0" err="1"/>
            <a:t>Condignum</a:t>
          </a:r>
          <a:r>
            <a:rPr lang="en-US" sz="1600" b="1" kern="1200" dirty="0"/>
            <a:t>, AUSTRIA</a:t>
          </a:r>
          <a:endParaRPr lang="en-US" sz="1600" kern="1200" dirty="0"/>
        </a:p>
      </dsp:txBody>
      <dsp:txXfrm>
        <a:off x="18335" y="18335"/>
        <a:ext cx="6494773" cy="589348"/>
      </dsp:txXfrm>
    </dsp:sp>
    <dsp:sp modelId="{8B86B51C-49BD-42D0-8D9F-217BFAD673E2}">
      <dsp:nvSpPr>
        <dsp:cNvPr id="0" name=""/>
        <dsp:cNvSpPr/>
      </dsp:nvSpPr>
      <dsp:spPr>
        <a:xfrm>
          <a:off x="632673" y="730354"/>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Speaker at various international security conferences &amp; Universities (Egypt, UAE, Saudi Arabia, Austria etc.)</a:t>
          </a:r>
          <a:endParaRPr lang="en-US" sz="1600" kern="1200"/>
        </a:p>
      </dsp:txBody>
      <dsp:txXfrm>
        <a:off x="651008" y="748689"/>
        <a:ext cx="6094039" cy="589348"/>
      </dsp:txXfrm>
    </dsp:sp>
    <dsp:sp modelId="{18480552-8D8F-4D20-A833-46863BC94426}">
      <dsp:nvSpPr>
        <dsp:cNvPr id="0" name=""/>
        <dsp:cNvSpPr/>
      </dsp:nvSpPr>
      <dsp:spPr>
        <a:xfrm>
          <a:off x="1265346" y="1460709"/>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Securing the Clients environment (Web, API, Active Directory, Mobile, Infrastructure etc.)</a:t>
          </a:r>
          <a:endParaRPr lang="en-US" sz="1600" kern="1200"/>
        </a:p>
      </dsp:txBody>
      <dsp:txXfrm>
        <a:off x="1283681" y="1479044"/>
        <a:ext cx="6094039" cy="589348"/>
      </dsp:txXfrm>
    </dsp:sp>
    <dsp:sp modelId="{6FEB095C-A652-42F4-B645-0C1CF796B10E}">
      <dsp:nvSpPr>
        <dsp:cNvPr id="0" name=""/>
        <dsp:cNvSpPr/>
      </dsp:nvSpPr>
      <dsp:spPr>
        <a:xfrm>
          <a:off x="6763382" y="474730"/>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54937" y="474730"/>
        <a:ext cx="223801" cy="306201"/>
      </dsp:txXfrm>
    </dsp:sp>
    <dsp:sp modelId="{BFC8D621-137E-40A1-A493-87F6F48FAD0E}">
      <dsp:nvSpPr>
        <dsp:cNvPr id="0" name=""/>
        <dsp:cNvSpPr/>
      </dsp:nvSpPr>
      <dsp:spPr>
        <a:xfrm>
          <a:off x="7396055" y="1200911"/>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87610" y="1200911"/>
        <a:ext cx="223801" cy="306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476D4-83D4-4BF8-AA29-FEC9F926D6EA}">
      <dsp:nvSpPr>
        <dsp:cNvPr id="0" name=""/>
        <dsp:cNvSpPr/>
      </dsp:nvSpPr>
      <dsp:spPr>
        <a:xfrm>
          <a:off x="0" y="0"/>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Working since almost 6 years as a Cyber Security Engineer &amp; Penetration Tester @ </a:t>
          </a:r>
          <a:r>
            <a:rPr lang="en-US" sz="1600" b="1" kern="1200" dirty="0" err="1"/>
            <a:t>Condignum</a:t>
          </a:r>
          <a:r>
            <a:rPr lang="en-US" sz="1600" b="1" kern="1200" dirty="0"/>
            <a:t>, AUSTRIA</a:t>
          </a:r>
          <a:endParaRPr lang="en-US" sz="1600" kern="1200" dirty="0"/>
        </a:p>
      </dsp:txBody>
      <dsp:txXfrm>
        <a:off x="18335" y="18335"/>
        <a:ext cx="6494773" cy="589348"/>
      </dsp:txXfrm>
    </dsp:sp>
    <dsp:sp modelId="{8B86B51C-49BD-42D0-8D9F-217BFAD673E2}">
      <dsp:nvSpPr>
        <dsp:cNvPr id="0" name=""/>
        <dsp:cNvSpPr/>
      </dsp:nvSpPr>
      <dsp:spPr>
        <a:xfrm>
          <a:off x="632673" y="730354"/>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Speaker at various international security conferences &amp; Universities (Egypt, UAE, Saudi Arabia, Austria etc.)</a:t>
          </a:r>
          <a:endParaRPr lang="en-US" sz="1600" kern="1200"/>
        </a:p>
      </dsp:txBody>
      <dsp:txXfrm>
        <a:off x="651008" y="748689"/>
        <a:ext cx="6094039" cy="589348"/>
      </dsp:txXfrm>
    </dsp:sp>
    <dsp:sp modelId="{18480552-8D8F-4D20-A833-46863BC94426}">
      <dsp:nvSpPr>
        <dsp:cNvPr id="0" name=""/>
        <dsp:cNvSpPr/>
      </dsp:nvSpPr>
      <dsp:spPr>
        <a:xfrm>
          <a:off x="1265346" y="1460709"/>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Securing the Clients environment (Web, API, Active Directory, Mobile, Infrastructure etc.)</a:t>
          </a:r>
          <a:endParaRPr lang="en-US" sz="1600" kern="1200"/>
        </a:p>
      </dsp:txBody>
      <dsp:txXfrm>
        <a:off x="1283681" y="1479044"/>
        <a:ext cx="6094039" cy="589348"/>
      </dsp:txXfrm>
    </dsp:sp>
    <dsp:sp modelId="{6FEB095C-A652-42F4-B645-0C1CF796B10E}">
      <dsp:nvSpPr>
        <dsp:cNvPr id="0" name=""/>
        <dsp:cNvSpPr/>
      </dsp:nvSpPr>
      <dsp:spPr>
        <a:xfrm>
          <a:off x="6763382" y="474730"/>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54937" y="474730"/>
        <a:ext cx="223801" cy="306201"/>
      </dsp:txXfrm>
    </dsp:sp>
    <dsp:sp modelId="{BFC8D621-137E-40A1-A493-87F6F48FAD0E}">
      <dsp:nvSpPr>
        <dsp:cNvPr id="0" name=""/>
        <dsp:cNvSpPr/>
      </dsp:nvSpPr>
      <dsp:spPr>
        <a:xfrm>
          <a:off x="7396055" y="1200911"/>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87610" y="1200911"/>
        <a:ext cx="223801" cy="306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476D4-83D4-4BF8-AA29-FEC9F926D6EA}">
      <dsp:nvSpPr>
        <dsp:cNvPr id="0" name=""/>
        <dsp:cNvSpPr/>
      </dsp:nvSpPr>
      <dsp:spPr>
        <a:xfrm>
          <a:off x="0" y="0"/>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Working since almost 6 years as a Cyber Security Engineer &amp; Penetration Tester @ </a:t>
          </a:r>
          <a:r>
            <a:rPr lang="en-US" sz="1600" b="1" kern="1200" dirty="0" err="1"/>
            <a:t>Condignum</a:t>
          </a:r>
          <a:r>
            <a:rPr lang="en-US" sz="1600" b="1" kern="1200" dirty="0"/>
            <a:t>, AUSTRIA</a:t>
          </a:r>
          <a:endParaRPr lang="en-US" sz="1600" kern="1200" dirty="0"/>
        </a:p>
      </dsp:txBody>
      <dsp:txXfrm>
        <a:off x="18335" y="18335"/>
        <a:ext cx="6494773" cy="589348"/>
      </dsp:txXfrm>
    </dsp:sp>
    <dsp:sp modelId="{8B86B51C-49BD-42D0-8D9F-217BFAD673E2}">
      <dsp:nvSpPr>
        <dsp:cNvPr id="0" name=""/>
        <dsp:cNvSpPr/>
      </dsp:nvSpPr>
      <dsp:spPr>
        <a:xfrm>
          <a:off x="632673" y="730354"/>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Speaker at various international security conferences &amp; Universities (Egypt, UAE, Saudi Arabia, Austria etc.)</a:t>
          </a:r>
          <a:endParaRPr lang="en-US" sz="1600" kern="1200"/>
        </a:p>
      </dsp:txBody>
      <dsp:txXfrm>
        <a:off x="651008" y="748689"/>
        <a:ext cx="6094039" cy="589348"/>
      </dsp:txXfrm>
    </dsp:sp>
    <dsp:sp modelId="{18480552-8D8F-4D20-A833-46863BC94426}">
      <dsp:nvSpPr>
        <dsp:cNvPr id="0" name=""/>
        <dsp:cNvSpPr/>
      </dsp:nvSpPr>
      <dsp:spPr>
        <a:xfrm>
          <a:off x="1265346" y="1460709"/>
          <a:ext cx="7170294" cy="6260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Securing the Clients environment (Web, API, Active Directory, Mobile, Infrastructure etc.)</a:t>
          </a:r>
          <a:endParaRPr lang="en-US" sz="1600" kern="1200"/>
        </a:p>
      </dsp:txBody>
      <dsp:txXfrm>
        <a:off x="1283681" y="1479044"/>
        <a:ext cx="6094039" cy="589348"/>
      </dsp:txXfrm>
    </dsp:sp>
    <dsp:sp modelId="{6FEB095C-A652-42F4-B645-0C1CF796B10E}">
      <dsp:nvSpPr>
        <dsp:cNvPr id="0" name=""/>
        <dsp:cNvSpPr/>
      </dsp:nvSpPr>
      <dsp:spPr>
        <a:xfrm>
          <a:off x="6763382" y="474730"/>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54937" y="474730"/>
        <a:ext cx="223801" cy="306201"/>
      </dsp:txXfrm>
    </dsp:sp>
    <dsp:sp modelId="{BFC8D621-137E-40A1-A493-87F6F48FAD0E}">
      <dsp:nvSpPr>
        <dsp:cNvPr id="0" name=""/>
        <dsp:cNvSpPr/>
      </dsp:nvSpPr>
      <dsp:spPr>
        <a:xfrm>
          <a:off x="7396055" y="1200911"/>
          <a:ext cx="406911" cy="4069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87610" y="1200911"/>
        <a:ext cx="223801" cy="306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340C9-720D-4B8D-9AE3-45F1A49A3B79}">
      <dsp:nvSpPr>
        <dsp:cNvPr id="0" name=""/>
        <dsp:cNvSpPr/>
      </dsp:nvSpPr>
      <dsp:spPr>
        <a:xfrm>
          <a:off x="0" y="63431"/>
          <a:ext cx="5704402" cy="1567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Detailed Process how CVEs are reported and assigned: </a:t>
          </a:r>
          <a:r>
            <a:rPr lang="en-US" sz="1200" b="1" kern="1200" dirty="0">
              <a:solidFill>
                <a:schemeClr val="accent4">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https://github.com/CVEProject/cveproject.github.io/blob/master/requester/reservation-guidelines.md</a:t>
          </a:r>
          <a:r>
            <a:rPr lang="en-US" sz="1200" b="1" kern="1200" dirty="0">
              <a:solidFill>
                <a:schemeClr val="accent4">
                  <a:lumMod val="20000"/>
                  <a:lumOff val="80000"/>
                </a:schemeClr>
              </a:solidFill>
            </a:rPr>
            <a:t> </a:t>
          </a:r>
        </a:p>
      </dsp:txBody>
      <dsp:txXfrm>
        <a:off x="76513" y="139944"/>
        <a:ext cx="5551376" cy="1414343"/>
      </dsp:txXfrm>
    </dsp:sp>
    <dsp:sp modelId="{32068ABF-DEB5-416E-B28D-5A49AFC29358}">
      <dsp:nvSpPr>
        <dsp:cNvPr id="0" name=""/>
        <dsp:cNvSpPr/>
      </dsp:nvSpPr>
      <dsp:spPr>
        <a:xfrm>
          <a:off x="0" y="1665360"/>
          <a:ext cx="5704402" cy="1428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The Common Vulnerabilities and Exposures (CVE) identifier can be requested when a security vulnerability in a software product or system meets specific criteria.</a:t>
          </a:r>
          <a:endParaRPr lang="en-US" sz="1200" kern="1200" dirty="0">
            <a:solidFill>
              <a:schemeClr val="tx1">
                <a:lumMod val="95000"/>
                <a:lumOff val="5000"/>
              </a:schemeClr>
            </a:solidFill>
          </a:endParaRPr>
        </a:p>
      </dsp:txBody>
      <dsp:txXfrm>
        <a:off x="69721" y="1735081"/>
        <a:ext cx="5564960" cy="1288809"/>
      </dsp:txXfrm>
    </dsp:sp>
    <dsp:sp modelId="{612CAF15-E914-4B3E-8696-CCBD5AD72620}">
      <dsp:nvSpPr>
        <dsp:cNvPr id="0" name=""/>
        <dsp:cNvSpPr/>
      </dsp:nvSpPr>
      <dsp:spPr>
        <a:xfrm>
          <a:off x="0" y="3128171"/>
          <a:ext cx="5704402" cy="1532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This process typically applies to different applications such as Desktop applications or even Web applications. It is essential to first clarify with the vendor whether they are authorized to request or assign CVEs.</a:t>
          </a:r>
          <a:endParaRPr lang="en-US" sz="1200" kern="1200" dirty="0">
            <a:solidFill>
              <a:schemeClr val="tx1">
                <a:lumMod val="95000"/>
                <a:lumOff val="5000"/>
              </a:schemeClr>
            </a:solidFill>
          </a:endParaRPr>
        </a:p>
      </dsp:txBody>
      <dsp:txXfrm>
        <a:off x="74817" y="3202988"/>
        <a:ext cx="5554768" cy="138299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8B842-CCD4-44D6-9569-7F6AA843EAAD}" type="datetimeFigureOut">
              <a:rPr lang="ru-RU" smtClean="0"/>
              <a:t>24.09.2024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2B47D-482C-4003-84C3-72DB7DC31D38}" type="slidenum">
              <a:rPr lang="ru-RU" smtClean="0"/>
              <a:t>‹Nr.›</a:t>
            </a:fld>
            <a:endParaRPr lang="ru-RU"/>
          </a:p>
        </p:txBody>
      </p:sp>
    </p:spTree>
    <p:extLst>
      <p:ext uri="{BB962C8B-B14F-4D97-AF65-F5344CB8AC3E}">
        <p14:creationId xmlns:p14="http://schemas.microsoft.com/office/powerpoint/2010/main" val="224611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CBCE3157-1521-460B-9A52-3A48FAB9BEB6}" type="datetime1">
              <a:rPr lang="ru-RU" smtClean="0"/>
              <a:t>24.09.2024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1026287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D2BAD59C-0035-4790-B1D7-63C1C7A19338}" type="datetime1">
              <a:rPr lang="ru-RU" smtClean="0"/>
              <a:t>24.09.2024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207813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EA145429-9A9E-41AB-B82B-F558B1DF3095}" type="datetime1">
              <a:rPr lang="ru-RU" smtClean="0"/>
              <a:t>24.09.2024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4007039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06EC98E-010E-4334-96A3-9EF0BBFEBD05}" type="datetime1">
              <a:rPr lang="ru-RU" smtClean="0"/>
              <a:t>24.09.2024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3285636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32D1E9-6183-4F03-880F-DD8715AA42C7}" type="datetime1">
              <a:rPr lang="ru-RU" smtClean="0"/>
              <a:t>24.09.2024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216666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0BB64242-42A6-4319-BC0C-E521CA0ECA6D}" type="datetime1">
              <a:rPr lang="ru-RU" smtClean="0"/>
              <a:t>24.09.2024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199308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7782642C-39CB-465E-964C-9F0660020328}" type="datetime1">
              <a:rPr lang="ru-RU" smtClean="0"/>
              <a:t>24.09.2024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345383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72E6F402-1A0B-43AC-BDA3-D1DC5B5D35BE}" type="datetime1">
              <a:rPr lang="ru-RU" smtClean="0"/>
              <a:t>24.09.2024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165789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7BB74-5851-47CC-844D-CA01B5C6C1ED}" type="datetime1">
              <a:rPr lang="ru-RU" smtClean="0"/>
              <a:t>24.09.2024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36773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EAF91F-02D3-45C2-BDF9-F28C695E3F0C}" type="datetime1">
              <a:rPr lang="ru-RU" smtClean="0"/>
              <a:t>24.09.2024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336709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44049B-698D-45C0-8FC6-754CD0FEA1A3}" type="datetime1">
              <a:rPr lang="ru-RU" smtClean="0"/>
              <a:t>24.09.2024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77863FC-7E36-4C22-AAA7-20399A1EB2F0}" type="slidenum">
              <a:rPr lang="ru-RU" smtClean="0"/>
              <a:t>‹Nr.›</a:t>
            </a:fld>
            <a:endParaRPr lang="ru-RU"/>
          </a:p>
        </p:txBody>
      </p:sp>
    </p:spTree>
    <p:extLst>
      <p:ext uri="{BB962C8B-B14F-4D97-AF65-F5344CB8AC3E}">
        <p14:creationId xmlns:p14="http://schemas.microsoft.com/office/powerpoint/2010/main" val="63714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B7F33-6188-4309-9D4C-EDEF33D2C454}" type="datetime1">
              <a:rPr lang="ru-RU" smtClean="0"/>
              <a:t>24.09.2024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863FC-7E36-4C22-AAA7-20399A1EB2F0}" type="slidenum">
              <a:rPr lang="ru-RU" smtClean="0"/>
              <a:t>‹Nr.›</a:t>
            </a:fld>
            <a:endParaRPr lang="ru-RU"/>
          </a:p>
        </p:txBody>
      </p:sp>
    </p:spTree>
    <p:extLst>
      <p:ext uri="{BB962C8B-B14F-4D97-AF65-F5344CB8AC3E}">
        <p14:creationId xmlns:p14="http://schemas.microsoft.com/office/powerpoint/2010/main" val="999848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sourcecodester.com/"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vuldb.com/"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Colors" Target="../diagrams/colors1.xml"/><Relationship Id="rId18" Type="http://schemas.openxmlformats.org/officeDocument/2006/relationships/diagramData" Target="../diagrams/data2.xml"/><Relationship Id="rId26" Type="http://schemas.openxmlformats.org/officeDocument/2006/relationships/diagramColors" Target="../diagrams/colors3.xml"/><Relationship Id="rId3" Type="http://schemas.openxmlformats.org/officeDocument/2006/relationships/image" Target="../media/image4.png"/><Relationship Id="rId21" Type="http://schemas.openxmlformats.org/officeDocument/2006/relationships/diagramColors" Target="../diagrams/colors2.xml"/><Relationship Id="rId7" Type="http://schemas.openxmlformats.org/officeDocument/2006/relationships/image" Target="../media/image8.png"/><Relationship Id="rId12" Type="http://schemas.openxmlformats.org/officeDocument/2006/relationships/diagramQuickStyle" Target="../diagrams/quickStyle1.xml"/><Relationship Id="rId17" Type="http://schemas.openxmlformats.org/officeDocument/2006/relationships/image" Target="../media/image13.png"/><Relationship Id="rId25" Type="http://schemas.openxmlformats.org/officeDocument/2006/relationships/diagramQuickStyle" Target="../diagrams/quickStyle3.xml"/><Relationship Id="rId2" Type="http://schemas.openxmlformats.org/officeDocument/2006/relationships/image" Target="../media/image3.jpeg"/><Relationship Id="rId16" Type="http://schemas.openxmlformats.org/officeDocument/2006/relationships/image" Target="../media/image12.png"/><Relationship Id="rId20" Type="http://schemas.openxmlformats.org/officeDocument/2006/relationships/diagramQuickStyle" Target="../diagrams/quickStyl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Layout" Target="../diagrams/layout1.xml"/><Relationship Id="rId24" Type="http://schemas.openxmlformats.org/officeDocument/2006/relationships/diagramLayout" Target="../diagrams/layout3.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diagramData" Target="../diagrams/data3.xml"/><Relationship Id="rId10" Type="http://schemas.openxmlformats.org/officeDocument/2006/relationships/diagramData" Target="../diagrams/data1.xml"/><Relationship Id="rId19" Type="http://schemas.openxmlformats.org/officeDocument/2006/relationships/diagramLayout" Target="../diagrams/layout2.xml"/><Relationship Id="rId4" Type="http://schemas.openxmlformats.org/officeDocument/2006/relationships/image" Target="../media/image5.png"/><Relationship Id="rId9" Type="http://schemas.openxmlformats.org/officeDocument/2006/relationships/image" Target="../media/image10.png"/><Relationship Id="rId14" Type="http://schemas.microsoft.com/office/2007/relationships/diagramDrawing" Target="../diagrams/drawing1.xml"/><Relationship Id="rId22" Type="http://schemas.microsoft.com/office/2007/relationships/diagramDrawing" Target="../diagrams/drawing2.xml"/><Relationship Id="rId27" Type="http://schemas.microsoft.com/office/2007/relationships/diagramDrawing" Target="../diagrams/drawin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hmedvienna/CVEs-and-Vulnerabilities"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diagramColors" Target="../diagrams/colors4.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D2B897-7E37-F151-95BB-7BCC081A0D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2494547" y="3140532"/>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FF0000"/>
                </a:solidFill>
                <a:latin typeface="Myriad Pro" panose="020B0503030403020204" pitchFamily="34" charset="0"/>
              </a:rPr>
              <a:t>Ahmed Hassan</a:t>
            </a:r>
            <a:endParaRPr lang="ru-RU" sz="3200" b="1" dirty="0">
              <a:solidFill>
                <a:srgbClr val="FF0000"/>
              </a:solidFill>
              <a:latin typeface="Myriad Pro" panose="020B0503030403020204" pitchFamily="34" charset="0"/>
            </a:endParaRPr>
          </a:p>
        </p:txBody>
      </p:sp>
      <p:sp>
        <p:nvSpPr>
          <p:cNvPr id="7" name="Title 1"/>
          <p:cNvSpPr txBox="1">
            <a:spLocks/>
          </p:cNvSpPr>
          <p:nvPr/>
        </p:nvSpPr>
        <p:spPr>
          <a:xfrm>
            <a:off x="2482513" y="4351284"/>
            <a:ext cx="7222961" cy="5962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bg1"/>
                </a:solidFill>
                <a:latin typeface="Myriad Pro" panose="020B0503030403020204" pitchFamily="34" charset="0"/>
              </a:rPr>
              <a:t>Cyber Security Consultant &amp; Penetration Tester @ </a:t>
            </a:r>
            <a:r>
              <a:rPr lang="en-US" sz="1800" dirty="0" err="1">
                <a:solidFill>
                  <a:schemeClr val="bg1"/>
                </a:solidFill>
                <a:latin typeface="Myriad Pro" panose="020B0503030403020204" pitchFamily="34" charset="0"/>
              </a:rPr>
              <a:t>Condignum</a:t>
            </a:r>
            <a:r>
              <a:rPr lang="en-US" sz="1800" dirty="0">
                <a:solidFill>
                  <a:schemeClr val="bg1"/>
                </a:solidFill>
                <a:latin typeface="Myriad Pro" panose="020B0503030403020204" pitchFamily="34" charset="0"/>
              </a:rPr>
              <a:t>, AUSTRIA (Vienna) </a:t>
            </a:r>
          </a:p>
        </p:txBody>
      </p:sp>
      <p:sp>
        <p:nvSpPr>
          <p:cNvPr id="8" name="Title 1"/>
          <p:cNvSpPr txBox="1">
            <a:spLocks/>
          </p:cNvSpPr>
          <p:nvPr/>
        </p:nvSpPr>
        <p:spPr>
          <a:xfrm>
            <a:off x="2494547" y="5500186"/>
            <a:ext cx="7210927" cy="709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latin typeface="Myriad Pro" panose="020B0503030403020204" pitchFamily="34" charset="0"/>
              </a:rPr>
              <a:t>How to identify CVEs in Open-Source Projects/Applications? Let's hack!</a:t>
            </a:r>
            <a:endParaRPr lang="ru-RU" sz="1800" b="1" dirty="0">
              <a:solidFill>
                <a:schemeClr val="bg1"/>
              </a:solidFill>
            </a:endParaRPr>
          </a:p>
        </p:txBody>
      </p:sp>
      <p:sp>
        <p:nvSpPr>
          <p:cNvPr id="4" name="Slide Number Placeholder 3"/>
          <p:cNvSpPr>
            <a:spLocks noGrp="1"/>
          </p:cNvSpPr>
          <p:nvPr>
            <p:ph type="sldNum" sz="quarter" idx="12"/>
          </p:nvPr>
        </p:nvSpPr>
        <p:spPr>
          <a:xfrm>
            <a:off x="9148010" y="6232358"/>
            <a:ext cx="2743200" cy="365125"/>
          </a:xfrm>
        </p:spPr>
        <p:txBody>
          <a:bodyPr/>
          <a:lstStyle/>
          <a:p>
            <a:fld id="{877863FC-7E36-4C22-AAA7-20399A1EB2F0}" type="slidenum">
              <a:rPr lang="ru-RU" smtClean="0"/>
              <a:t>1</a:t>
            </a:fld>
            <a:endParaRPr lang="ru-RU" dirty="0"/>
          </a:p>
        </p:txBody>
      </p:sp>
      <p:pic>
        <p:nvPicPr>
          <p:cNvPr id="12" name="Grafik 11">
            <a:extLst>
              <a:ext uri="{FF2B5EF4-FFF2-40B4-BE49-F238E27FC236}">
                <a16:creationId xmlns:a16="http://schemas.microsoft.com/office/drawing/2014/main" id="{0C8944F5-ED90-F1FD-E72F-2282EF254F7A}"/>
              </a:ext>
            </a:extLst>
          </p:cNvPr>
          <p:cNvPicPr>
            <a:picLocks noChangeAspect="1"/>
          </p:cNvPicPr>
          <p:nvPr/>
        </p:nvPicPr>
        <p:blipFill>
          <a:blip r:embed="rId3"/>
          <a:stretch>
            <a:fillRect/>
          </a:stretch>
        </p:blipFill>
        <p:spPr>
          <a:xfrm>
            <a:off x="4896956" y="790661"/>
            <a:ext cx="2394073" cy="23273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971578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Workflow for CVE Assignment</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10</a:t>
            </a:fld>
            <a:endParaRPr lang="ru-RU" dirty="0"/>
          </a:p>
        </p:txBody>
      </p:sp>
      <p:pic>
        <p:nvPicPr>
          <p:cNvPr id="7" name="Grafik 6">
            <a:extLst>
              <a:ext uri="{FF2B5EF4-FFF2-40B4-BE49-F238E27FC236}">
                <a16:creationId xmlns:a16="http://schemas.microsoft.com/office/drawing/2014/main" id="{79FD39C1-726C-1D70-E576-2720EEFE2A0E}"/>
              </a:ext>
            </a:extLst>
          </p:cNvPr>
          <p:cNvPicPr>
            <a:picLocks noChangeAspect="1"/>
          </p:cNvPicPr>
          <p:nvPr/>
        </p:nvPicPr>
        <p:blipFill>
          <a:blip r:embed="rId3"/>
          <a:stretch>
            <a:fillRect/>
          </a:stretch>
        </p:blipFill>
        <p:spPr>
          <a:xfrm>
            <a:off x="1104579" y="3090859"/>
            <a:ext cx="9811254" cy="26417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itle 1">
            <a:extLst>
              <a:ext uri="{FF2B5EF4-FFF2-40B4-BE49-F238E27FC236}">
                <a16:creationId xmlns:a16="http://schemas.microsoft.com/office/drawing/2014/main" id="{BEF1FA81-DDC2-C241-4E5F-59C11D7A0C41}"/>
              </a:ext>
            </a:extLst>
          </p:cNvPr>
          <p:cNvSpPr txBox="1">
            <a:spLocks/>
          </p:cNvSpPr>
          <p:nvPr/>
        </p:nvSpPr>
        <p:spPr>
          <a:xfrm>
            <a:off x="3243799" y="1832478"/>
            <a:ext cx="5704402" cy="1258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This outlines the complete workflow, from identifying the vulnerability to receiving a CVE assignment.</a:t>
            </a:r>
          </a:p>
        </p:txBody>
      </p:sp>
    </p:spTree>
    <p:extLst>
      <p:ext uri="{BB962C8B-B14F-4D97-AF65-F5344CB8AC3E}">
        <p14:creationId xmlns:p14="http://schemas.microsoft.com/office/powerpoint/2010/main" val="1369218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Where can you find a suitable open-source Application for Testing?</a:t>
            </a:r>
            <a:endParaRPr lang="ru-RU" sz="3100" b="1" dirty="0">
              <a:solidFill>
                <a:schemeClr val="bg1"/>
              </a:solidFill>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11</a:t>
            </a:fld>
            <a:endParaRPr lang="ru-RU" dirty="0"/>
          </a:p>
        </p:txBody>
      </p:sp>
      <p:sp>
        <p:nvSpPr>
          <p:cNvPr id="2" name="Title 1">
            <a:extLst>
              <a:ext uri="{FF2B5EF4-FFF2-40B4-BE49-F238E27FC236}">
                <a16:creationId xmlns:a16="http://schemas.microsoft.com/office/drawing/2014/main" id="{895BABBE-ED95-9520-76F8-870C5F79954C}"/>
              </a:ext>
            </a:extLst>
          </p:cNvPr>
          <p:cNvSpPr txBox="1">
            <a:spLocks/>
          </p:cNvSpPr>
          <p:nvPr/>
        </p:nvSpPr>
        <p:spPr>
          <a:xfrm>
            <a:off x="775663" y="2702474"/>
            <a:ext cx="6261642" cy="1860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mj-lt"/>
              <a:buAutoNum type="arabicPeriod"/>
            </a:pPr>
            <a:r>
              <a:rPr lang="en-US" sz="1600" b="1" dirty="0">
                <a:solidFill>
                  <a:schemeClr val="bg1"/>
                </a:solidFill>
                <a:latin typeface="Myriad Pro" panose="020B0503030403020204" pitchFamily="34" charset="0"/>
              </a:rPr>
              <a:t>This website hosts a vast collection of open-source applications, of which 99% are legitimate candidates for requesting a CVE.</a:t>
            </a:r>
          </a:p>
          <a:p>
            <a:pPr marL="342900" indent="-342900" algn="just">
              <a:buFont typeface="+mj-lt"/>
              <a:buAutoNum type="arabicPeriod"/>
            </a:pPr>
            <a:endParaRPr lang="en-US" sz="1600" b="1" dirty="0">
              <a:solidFill>
                <a:schemeClr val="bg1"/>
              </a:solidFill>
              <a:latin typeface="Myriad Pro" panose="020B0503030403020204" pitchFamily="34" charset="0"/>
            </a:endParaRPr>
          </a:p>
          <a:p>
            <a:pPr marL="342900" indent="-342900" algn="just">
              <a:buFont typeface="+mj-lt"/>
              <a:buAutoNum type="arabicPeriod"/>
            </a:pPr>
            <a:r>
              <a:rPr lang="en-US" sz="1600" b="1" dirty="0">
                <a:solidFill>
                  <a:schemeClr val="bg1"/>
                </a:solidFill>
                <a:latin typeface="Myriad Pro" panose="020B0503030403020204" pitchFamily="34" charset="0"/>
              </a:rPr>
              <a:t>The Website link: </a:t>
            </a:r>
            <a:r>
              <a:rPr lang="en-US" sz="1600" b="1" dirty="0">
                <a:solidFill>
                  <a:schemeClr val="accent3">
                    <a:lumMod val="20000"/>
                    <a:lumOff val="80000"/>
                  </a:schemeClr>
                </a:solidFill>
                <a:latin typeface="Myriad Pro" panose="020B0503030403020204" pitchFamily="34" charset="0"/>
                <a:hlinkClick r:id="rId3">
                  <a:extLst>
                    <a:ext uri="{A12FA001-AC4F-418D-AE19-62706E023703}">
                      <ahyp:hlinkClr xmlns:ahyp="http://schemas.microsoft.com/office/drawing/2018/hyperlinkcolor" val="tx"/>
                    </a:ext>
                  </a:extLst>
                </a:hlinkClick>
              </a:rPr>
              <a:t>https://www.sourcecodester.com/</a:t>
            </a:r>
            <a:r>
              <a:rPr lang="en-US" sz="1600" b="1" dirty="0">
                <a:solidFill>
                  <a:schemeClr val="accent3">
                    <a:lumMod val="20000"/>
                    <a:lumOff val="80000"/>
                  </a:schemeClr>
                </a:solidFill>
                <a:latin typeface="Myriad Pro" panose="020B0503030403020204" pitchFamily="34" charset="0"/>
              </a:rPr>
              <a:t> </a:t>
            </a:r>
          </a:p>
        </p:txBody>
      </p:sp>
      <p:pic>
        <p:nvPicPr>
          <p:cNvPr id="6" name="Grafik 5">
            <a:extLst>
              <a:ext uri="{FF2B5EF4-FFF2-40B4-BE49-F238E27FC236}">
                <a16:creationId xmlns:a16="http://schemas.microsoft.com/office/drawing/2014/main" id="{DCBA004A-9B7C-6727-7CBA-5C695AA256CC}"/>
              </a:ext>
            </a:extLst>
          </p:cNvPr>
          <p:cNvPicPr>
            <a:picLocks noChangeAspect="1"/>
          </p:cNvPicPr>
          <p:nvPr/>
        </p:nvPicPr>
        <p:blipFill>
          <a:blip r:embed="rId4"/>
          <a:stretch>
            <a:fillRect/>
          </a:stretch>
        </p:blipFill>
        <p:spPr>
          <a:xfrm>
            <a:off x="7293317" y="1796957"/>
            <a:ext cx="4041039" cy="40749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25790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Installing the open-source Application</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12</a:t>
            </a:fld>
            <a:endParaRPr lang="ru-RU" dirty="0"/>
          </a:p>
        </p:txBody>
      </p:sp>
      <p:sp>
        <p:nvSpPr>
          <p:cNvPr id="7" name="Title 1">
            <a:extLst>
              <a:ext uri="{FF2B5EF4-FFF2-40B4-BE49-F238E27FC236}">
                <a16:creationId xmlns:a16="http://schemas.microsoft.com/office/drawing/2014/main" id="{FAFE2D44-4B8B-3BDF-218D-74F5C0B80A3D}"/>
              </a:ext>
            </a:extLst>
          </p:cNvPr>
          <p:cNvSpPr txBox="1">
            <a:spLocks/>
          </p:cNvSpPr>
          <p:nvPr/>
        </p:nvSpPr>
        <p:spPr>
          <a:xfrm>
            <a:off x="658686" y="1518772"/>
            <a:ext cx="10695114" cy="7096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The installation of the application is well-documented, making it easy and straightforward to download. </a:t>
            </a:r>
          </a:p>
        </p:txBody>
      </p:sp>
      <p:pic>
        <p:nvPicPr>
          <p:cNvPr id="8" name="Grafik 7">
            <a:extLst>
              <a:ext uri="{FF2B5EF4-FFF2-40B4-BE49-F238E27FC236}">
                <a16:creationId xmlns:a16="http://schemas.microsoft.com/office/drawing/2014/main" id="{0A2FE42F-AA45-E374-007F-D89CFB2FEC77}"/>
              </a:ext>
            </a:extLst>
          </p:cNvPr>
          <p:cNvPicPr>
            <a:picLocks noChangeAspect="1"/>
          </p:cNvPicPr>
          <p:nvPr/>
        </p:nvPicPr>
        <p:blipFill>
          <a:blip r:embed="rId3"/>
          <a:stretch>
            <a:fillRect/>
          </a:stretch>
        </p:blipFill>
        <p:spPr>
          <a:xfrm>
            <a:off x="3073243" y="2601336"/>
            <a:ext cx="6045511" cy="36260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486398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Identification of a Vulnerability in the open-source Application</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13</a:t>
            </a:fld>
            <a:endParaRPr lang="ru-RU" dirty="0"/>
          </a:p>
        </p:txBody>
      </p:sp>
      <p:sp>
        <p:nvSpPr>
          <p:cNvPr id="2" name="Title 1">
            <a:extLst>
              <a:ext uri="{FF2B5EF4-FFF2-40B4-BE49-F238E27FC236}">
                <a16:creationId xmlns:a16="http://schemas.microsoft.com/office/drawing/2014/main" id="{4F9E926F-8820-A842-9963-8B9748F64086}"/>
              </a:ext>
            </a:extLst>
          </p:cNvPr>
          <p:cNvSpPr txBox="1">
            <a:spLocks/>
          </p:cNvSpPr>
          <p:nvPr/>
        </p:nvSpPr>
        <p:spPr>
          <a:xfrm>
            <a:off x="597422" y="1543397"/>
            <a:ext cx="10695114" cy="1253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b="1" dirty="0">
              <a:solidFill>
                <a:schemeClr val="bg1"/>
              </a:solidFill>
              <a:latin typeface="Myriad Pro" panose="020B0503030403020204" pitchFamily="34" charset="0"/>
            </a:endParaRPr>
          </a:p>
          <a:p>
            <a:r>
              <a:rPr lang="en-US" sz="1400" b="1" dirty="0">
                <a:solidFill>
                  <a:schemeClr val="bg1"/>
                </a:solidFill>
                <a:latin typeface="Myriad Pro" panose="020B0503030403020204" pitchFamily="34" charset="0"/>
              </a:rPr>
              <a:t>Assuming we have identified a vulnerability in this open-source application, it is important to thoroughly document all details before proceeding to the reporting phase.</a:t>
            </a:r>
          </a:p>
          <a:p>
            <a:endParaRPr lang="en-US" sz="1400" b="1" dirty="0">
              <a:solidFill>
                <a:schemeClr val="bg1"/>
              </a:solidFill>
              <a:latin typeface="Myriad Pro" panose="020B0503030403020204" pitchFamily="34" charset="0"/>
            </a:endParaRPr>
          </a:p>
          <a:p>
            <a:r>
              <a:rPr lang="en-US" sz="1400" b="1" dirty="0">
                <a:solidFill>
                  <a:schemeClr val="bg1"/>
                </a:solidFill>
                <a:latin typeface="Myriad Pro" panose="020B0503030403020204" pitchFamily="34" charset="0"/>
              </a:rPr>
              <a:t>In this phase, we need to collect screenshots, videos, Payloads used and both the request and response data to ensure we provide the vendor with all necessary information.</a:t>
            </a:r>
          </a:p>
          <a:p>
            <a:pPr marL="342900" indent="-342900">
              <a:buFont typeface="+mj-lt"/>
              <a:buAutoNum type="arabicPeriod"/>
            </a:pPr>
            <a:endParaRPr lang="en-US" sz="1400" b="1" dirty="0">
              <a:solidFill>
                <a:schemeClr val="bg1"/>
              </a:solidFill>
              <a:latin typeface="Myriad Pro" panose="020B0503030403020204" pitchFamily="34" charset="0"/>
            </a:endParaRPr>
          </a:p>
        </p:txBody>
      </p:sp>
      <p:pic>
        <p:nvPicPr>
          <p:cNvPr id="6" name="Grafik 5">
            <a:extLst>
              <a:ext uri="{FF2B5EF4-FFF2-40B4-BE49-F238E27FC236}">
                <a16:creationId xmlns:a16="http://schemas.microsoft.com/office/drawing/2014/main" id="{24BCC73C-4B0E-F17D-6AA3-C576048C7D42}"/>
              </a:ext>
            </a:extLst>
          </p:cNvPr>
          <p:cNvPicPr>
            <a:picLocks noChangeAspect="1"/>
          </p:cNvPicPr>
          <p:nvPr/>
        </p:nvPicPr>
        <p:blipFill>
          <a:blip r:embed="rId3"/>
          <a:stretch>
            <a:fillRect/>
          </a:stretch>
        </p:blipFill>
        <p:spPr>
          <a:xfrm>
            <a:off x="3079557" y="2796536"/>
            <a:ext cx="5730845" cy="36054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660234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450368"/>
            <a:ext cx="7210927" cy="70969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Reporting identified Vulnerabilities: Methods and Platforms</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14</a:t>
            </a:fld>
            <a:endParaRPr lang="ru-RU" dirty="0"/>
          </a:p>
        </p:txBody>
      </p:sp>
      <p:sp>
        <p:nvSpPr>
          <p:cNvPr id="7" name="Title 1">
            <a:extLst>
              <a:ext uri="{FF2B5EF4-FFF2-40B4-BE49-F238E27FC236}">
                <a16:creationId xmlns:a16="http://schemas.microsoft.com/office/drawing/2014/main" id="{753F0E30-E466-10D7-ADEA-457E144EEFC1}"/>
              </a:ext>
            </a:extLst>
          </p:cNvPr>
          <p:cNvSpPr txBox="1">
            <a:spLocks/>
          </p:cNvSpPr>
          <p:nvPr/>
        </p:nvSpPr>
        <p:spPr>
          <a:xfrm>
            <a:off x="890936" y="2191806"/>
            <a:ext cx="10691482" cy="4241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a:p>
            <a:br>
              <a:rPr lang="en-US" sz="1600" b="1" dirty="0">
                <a:solidFill>
                  <a:schemeClr val="bg1"/>
                </a:solidFill>
                <a:latin typeface="Myriad Pro" panose="020B0503030403020204" pitchFamily="34" charset="0"/>
              </a:rPr>
            </a:br>
            <a:r>
              <a:rPr lang="en-US" sz="1600" b="1" dirty="0">
                <a:solidFill>
                  <a:schemeClr val="bg1"/>
                </a:solidFill>
                <a:latin typeface="Myriad Pro" panose="020B0503030403020204" pitchFamily="34" charset="0"/>
              </a:rPr>
              <a:t>If you can locate the vendor details, such as those for Cisco, and contact their security team, this should be your first step. They may respond and have the capability to assign a CVE.</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In cases where you cannot find the security team or if the company shows no interest in the security aspects of their products, you will need to reach out to a recognized CVE authority for assistance in assigning a CVE after reviewing your vulnerability. </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The recognized CVE authority Website: </a:t>
            </a:r>
            <a:r>
              <a:rPr lang="en-US" sz="1600" b="1" dirty="0">
                <a:solidFill>
                  <a:srgbClr val="00B0F0"/>
                </a:solidFill>
                <a:latin typeface="Myriad Pro" panose="020B0503030403020204" pitchFamily="34" charset="0"/>
                <a:hlinkClick r:id="rId3">
                  <a:extLst>
                    <a:ext uri="{A12FA001-AC4F-418D-AE19-62706E023703}">
                      <ahyp:hlinkClr xmlns:ahyp="http://schemas.microsoft.com/office/drawing/2018/hyperlinkcolor" val="tx"/>
                    </a:ext>
                  </a:extLst>
                </a:hlinkClick>
              </a:rPr>
              <a:t>https://vuldb.com/</a:t>
            </a:r>
            <a:r>
              <a:rPr lang="en-US" sz="1600" b="1" dirty="0">
                <a:solidFill>
                  <a:srgbClr val="00B0F0"/>
                </a:solidFill>
                <a:latin typeface="Myriad Pro" panose="020B0503030403020204" pitchFamily="34" charset="0"/>
              </a:rPr>
              <a:t> </a:t>
            </a:r>
          </a:p>
          <a:p>
            <a:pPr marL="342900" indent="-342900">
              <a:buFont typeface="+mj-lt"/>
              <a:buAutoNum type="arabicPeriod"/>
            </a:pPr>
            <a:endParaRPr lang="en-US" sz="1600" b="1" dirty="0">
              <a:solidFill>
                <a:schemeClr val="bg1"/>
              </a:solidFill>
              <a:latin typeface="Myriad Pro" panose="020B0503030403020204" pitchFamily="34" charset="0"/>
            </a:endParaRPr>
          </a:p>
        </p:txBody>
      </p:sp>
      <p:pic>
        <p:nvPicPr>
          <p:cNvPr id="8" name="Grafik 7">
            <a:extLst>
              <a:ext uri="{FF2B5EF4-FFF2-40B4-BE49-F238E27FC236}">
                <a16:creationId xmlns:a16="http://schemas.microsoft.com/office/drawing/2014/main" id="{6A324225-754A-1478-E515-C07A72D06340}"/>
              </a:ext>
            </a:extLst>
          </p:cNvPr>
          <p:cNvPicPr>
            <a:picLocks noChangeAspect="1"/>
          </p:cNvPicPr>
          <p:nvPr/>
        </p:nvPicPr>
        <p:blipFill>
          <a:blip r:embed="rId4"/>
          <a:stretch>
            <a:fillRect/>
          </a:stretch>
        </p:blipFill>
        <p:spPr>
          <a:xfrm>
            <a:off x="1385667" y="3508506"/>
            <a:ext cx="9137045" cy="2711050"/>
          </a:xfrm>
          <a:prstGeom prst="rect">
            <a:avLst/>
          </a:prstGeom>
        </p:spPr>
      </p:pic>
    </p:spTree>
    <p:extLst>
      <p:ext uri="{BB962C8B-B14F-4D97-AF65-F5344CB8AC3E}">
        <p14:creationId xmlns:p14="http://schemas.microsoft.com/office/powerpoint/2010/main" val="174697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Detailed Procedure for reporting a Vulnerability</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15</a:t>
            </a:fld>
            <a:endParaRPr lang="ru-RU" dirty="0"/>
          </a:p>
        </p:txBody>
      </p:sp>
      <p:sp>
        <p:nvSpPr>
          <p:cNvPr id="2" name="Title 1">
            <a:extLst>
              <a:ext uri="{FF2B5EF4-FFF2-40B4-BE49-F238E27FC236}">
                <a16:creationId xmlns:a16="http://schemas.microsoft.com/office/drawing/2014/main" id="{605720A9-8A1B-5C64-C5C8-637A8902C4F6}"/>
              </a:ext>
            </a:extLst>
          </p:cNvPr>
          <p:cNvSpPr txBox="1">
            <a:spLocks/>
          </p:cNvSpPr>
          <p:nvPr/>
        </p:nvSpPr>
        <p:spPr>
          <a:xfrm>
            <a:off x="543426" y="1401771"/>
            <a:ext cx="11357393" cy="116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To proceed, navigate to the ADD section. Here, you will need to complete all the fields with the information you have, such as details of the vulnerability, proof of concept, and any other relevant data.</a:t>
            </a:r>
          </a:p>
        </p:txBody>
      </p:sp>
      <p:pic>
        <p:nvPicPr>
          <p:cNvPr id="6" name="Grafik 5">
            <a:extLst>
              <a:ext uri="{FF2B5EF4-FFF2-40B4-BE49-F238E27FC236}">
                <a16:creationId xmlns:a16="http://schemas.microsoft.com/office/drawing/2014/main" id="{363271A1-3973-34C4-D504-B15B419B1792}"/>
              </a:ext>
            </a:extLst>
          </p:cNvPr>
          <p:cNvPicPr>
            <a:picLocks noChangeAspect="1"/>
          </p:cNvPicPr>
          <p:nvPr/>
        </p:nvPicPr>
        <p:blipFill>
          <a:blip r:embed="rId3"/>
          <a:stretch>
            <a:fillRect/>
          </a:stretch>
        </p:blipFill>
        <p:spPr>
          <a:xfrm>
            <a:off x="8160375" y="3327055"/>
            <a:ext cx="3232316" cy="2768742"/>
          </a:xfrm>
          <a:prstGeom prst="rect">
            <a:avLst/>
          </a:prstGeom>
        </p:spPr>
      </p:pic>
      <p:pic>
        <p:nvPicPr>
          <p:cNvPr id="9" name="Grafik 8">
            <a:extLst>
              <a:ext uri="{FF2B5EF4-FFF2-40B4-BE49-F238E27FC236}">
                <a16:creationId xmlns:a16="http://schemas.microsoft.com/office/drawing/2014/main" id="{C7862248-B573-B7C9-7817-4E05B18A37CE}"/>
              </a:ext>
            </a:extLst>
          </p:cNvPr>
          <p:cNvPicPr>
            <a:picLocks noChangeAspect="1"/>
          </p:cNvPicPr>
          <p:nvPr/>
        </p:nvPicPr>
        <p:blipFill>
          <a:blip r:embed="rId4"/>
          <a:stretch>
            <a:fillRect/>
          </a:stretch>
        </p:blipFill>
        <p:spPr>
          <a:xfrm>
            <a:off x="839635" y="2564853"/>
            <a:ext cx="6137267" cy="3834892"/>
          </a:xfrm>
          <a:prstGeom prst="rect">
            <a:avLst/>
          </a:prstGeom>
        </p:spPr>
      </p:pic>
      <p:cxnSp>
        <p:nvCxnSpPr>
          <p:cNvPr id="10" name="Gerade Verbindung mit Pfeil 9">
            <a:extLst>
              <a:ext uri="{FF2B5EF4-FFF2-40B4-BE49-F238E27FC236}">
                <a16:creationId xmlns:a16="http://schemas.microsoft.com/office/drawing/2014/main" id="{83F868A5-F9B5-B5CA-3CD5-6095C8E64668}"/>
              </a:ext>
            </a:extLst>
          </p:cNvPr>
          <p:cNvCxnSpPr/>
          <p:nvPr/>
        </p:nvCxnSpPr>
        <p:spPr>
          <a:xfrm flipH="1">
            <a:off x="6976902" y="3343275"/>
            <a:ext cx="991391" cy="0"/>
          </a:xfrm>
          <a:prstGeom prst="straightConnector1">
            <a:avLst/>
          </a:prstGeom>
          <a:ln w="57150">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1" name="Title 1">
            <a:extLst>
              <a:ext uri="{FF2B5EF4-FFF2-40B4-BE49-F238E27FC236}">
                <a16:creationId xmlns:a16="http://schemas.microsoft.com/office/drawing/2014/main" id="{171BC78A-72B3-39C3-D7D6-116E6CCDDD07}"/>
              </a:ext>
            </a:extLst>
          </p:cNvPr>
          <p:cNvSpPr txBox="1">
            <a:spLocks/>
          </p:cNvSpPr>
          <p:nvPr/>
        </p:nvSpPr>
        <p:spPr>
          <a:xfrm>
            <a:off x="10836843" y="2222824"/>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C000"/>
                </a:solidFill>
                <a:latin typeface="Modern No. 20" panose="02070704070505020303" pitchFamily="18" charset="0"/>
              </a:rPr>
              <a:t>1</a:t>
            </a:r>
          </a:p>
        </p:txBody>
      </p:sp>
      <p:sp>
        <p:nvSpPr>
          <p:cNvPr id="12" name="Title 1">
            <a:extLst>
              <a:ext uri="{FF2B5EF4-FFF2-40B4-BE49-F238E27FC236}">
                <a16:creationId xmlns:a16="http://schemas.microsoft.com/office/drawing/2014/main" id="{719B62E5-45EB-725B-9C53-557DFB7C30A0}"/>
              </a:ext>
            </a:extLst>
          </p:cNvPr>
          <p:cNvSpPr txBox="1">
            <a:spLocks/>
          </p:cNvSpPr>
          <p:nvPr/>
        </p:nvSpPr>
        <p:spPr>
          <a:xfrm>
            <a:off x="7399235" y="2839926"/>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C000"/>
                </a:solidFill>
                <a:latin typeface="Modern No. 20" panose="02070704070505020303" pitchFamily="18" charset="0"/>
              </a:rPr>
              <a:t>2</a:t>
            </a:r>
          </a:p>
        </p:txBody>
      </p:sp>
      <p:cxnSp>
        <p:nvCxnSpPr>
          <p:cNvPr id="13" name="Gerade Verbindung mit Pfeil 12">
            <a:extLst>
              <a:ext uri="{FF2B5EF4-FFF2-40B4-BE49-F238E27FC236}">
                <a16:creationId xmlns:a16="http://schemas.microsoft.com/office/drawing/2014/main" id="{99AF6F3F-36A0-6ACF-4181-D0BCBFD431A2}"/>
              </a:ext>
            </a:extLst>
          </p:cNvPr>
          <p:cNvCxnSpPr>
            <a:cxnSpLocks/>
          </p:cNvCxnSpPr>
          <p:nvPr/>
        </p:nvCxnSpPr>
        <p:spPr>
          <a:xfrm>
            <a:off x="11000262" y="2707674"/>
            <a:ext cx="0" cy="512407"/>
          </a:xfrm>
          <a:prstGeom prst="straightConnector1">
            <a:avLst/>
          </a:prstGeom>
          <a:ln w="57150">
            <a:solidFill>
              <a:srgbClr val="00B05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66576639"/>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Submitting the form and receiving the Response</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16</a:t>
            </a:fld>
            <a:endParaRPr lang="ru-RU" dirty="0"/>
          </a:p>
        </p:txBody>
      </p:sp>
      <p:sp>
        <p:nvSpPr>
          <p:cNvPr id="11" name="Title 1">
            <a:extLst>
              <a:ext uri="{FF2B5EF4-FFF2-40B4-BE49-F238E27FC236}">
                <a16:creationId xmlns:a16="http://schemas.microsoft.com/office/drawing/2014/main" id="{171BC78A-72B3-39C3-D7D6-116E6CCDDD07}"/>
              </a:ext>
            </a:extLst>
          </p:cNvPr>
          <p:cNvSpPr txBox="1">
            <a:spLocks/>
          </p:cNvSpPr>
          <p:nvPr/>
        </p:nvSpPr>
        <p:spPr>
          <a:xfrm>
            <a:off x="10836843" y="2222824"/>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solidFill>
                <a:srgbClr val="FFC000"/>
              </a:solidFill>
              <a:latin typeface="Modern No. 20" panose="02070704070505020303" pitchFamily="18" charset="0"/>
            </a:endParaRPr>
          </a:p>
        </p:txBody>
      </p:sp>
      <p:pic>
        <p:nvPicPr>
          <p:cNvPr id="18" name="Grafik 17">
            <a:extLst>
              <a:ext uri="{FF2B5EF4-FFF2-40B4-BE49-F238E27FC236}">
                <a16:creationId xmlns:a16="http://schemas.microsoft.com/office/drawing/2014/main" id="{0A1345E8-4D67-3D6D-8585-874EA46C0F97}"/>
              </a:ext>
            </a:extLst>
          </p:cNvPr>
          <p:cNvPicPr>
            <a:picLocks noChangeAspect="1"/>
          </p:cNvPicPr>
          <p:nvPr/>
        </p:nvPicPr>
        <p:blipFill>
          <a:blip r:embed="rId3"/>
          <a:stretch>
            <a:fillRect/>
          </a:stretch>
        </p:blipFill>
        <p:spPr>
          <a:xfrm>
            <a:off x="5850255" y="2793898"/>
            <a:ext cx="5683456" cy="2643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Grafik 18">
            <a:extLst>
              <a:ext uri="{FF2B5EF4-FFF2-40B4-BE49-F238E27FC236}">
                <a16:creationId xmlns:a16="http://schemas.microsoft.com/office/drawing/2014/main" id="{6DFA5C33-4554-6415-CF2B-486B2EB584A0}"/>
              </a:ext>
            </a:extLst>
          </p:cNvPr>
          <p:cNvPicPr>
            <a:picLocks noChangeAspect="1"/>
          </p:cNvPicPr>
          <p:nvPr/>
        </p:nvPicPr>
        <p:blipFill>
          <a:blip r:embed="rId4"/>
          <a:stretch>
            <a:fillRect/>
          </a:stretch>
        </p:blipFill>
        <p:spPr>
          <a:xfrm>
            <a:off x="643049" y="2851048"/>
            <a:ext cx="5087495" cy="1683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itle 1">
            <a:extLst>
              <a:ext uri="{FF2B5EF4-FFF2-40B4-BE49-F238E27FC236}">
                <a16:creationId xmlns:a16="http://schemas.microsoft.com/office/drawing/2014/main" id="{CD9B4A0C-D426-47A2-6AA2-3926DDC47C23}"/>
              </a:ext>
            </a:extLst>
          </p:cNvPr>
          <p:cNvSpPr txBox="1">
            <a:spLocks/>
          </p:cNvSpPr>
          <p:nvPr/>
        </p:nvSpPr>
        <p:spPr>
          <a:xfrm>
            <a:off x="417302" y="1401772"/>
            <a:ext cx="11357393" cy="116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Here we can review the message received after submitting the CVE request, along with the response confirming the approval and issuance of a new, valid CVE.</a:t>
            </a:r>
          </a:p>
        </p:txBody>
      </p:sp>
      <p:sp>
        <p:nvSpPr>
          <p:cNvPr id="21" name="Title 1">
            <a:extLst>
              <a:ext uri="{FF2B5EF4-FFF2-40B4-BE49-F238E27FC236}">
                <a16:creationId xmlns:a16="http://schemas.microsoft.com/office/drawing/2014/main" id="{0185222A-352C-8A6C-F06A-D0E33CD60B25}"/>
              </a:ext>
            </a:extLst>
          </p:cNvPr>
          <p:cNvSpPr txBox="1">
            <a:spLocks/>
          </p:cNvSpPr>
          <p:nvPr/>
        </p:nvSpPr>
        <p:spPr>
          <a:xfrm>
            <a:off x="2705315" y="4645866"/>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dern No. 20" panose="02070704070505020303" pitchFamily="18" charset="0"/>
              </a:rPr>
              <a:t>1</a:t>
            </a:r>
          </a:p>
        </p:txBody>
      </p:sp>
      <p:sp>
        <p:nvSpPr>
          <p:cNvPr id="22" name="Title 1">
            <a:extLst>
              <a:ext uri="{FF2B5EF4-FFF2-40B4-BE49-F238E27FC236}">
                <a16:creationId xmlns:a16="http://schemas.microsoft.com/office/drawing/2014/main" id="{7829F409-546C-E1FD-4398-11D1DE68616E}"/>
              </a:ext>
            </a:extLst>
          </p:cNvPr>
          <p:cNvSpPr txBox="1">
            <a:spLocks/>
          </p:cNvSpPr>
          <p:nvPr/>
        </p:nvSpPr>
        <p:spPr>
          <a:xfrm>
            <a:off x="8691983" y="5547668"/>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FC000"/>
                </a:solidFill>
                <a:latin typeface="Modern No. 20" panose="02070704070505020303" pitchFamily="18" charset="0"/>
              </a:rPr>
              <a:t>2</a:t>
            </a:r>
          </a:p>
        </p:txBody>
      </p:sp>
    </p:spTree>
    <p:extLst>
      <p:ext uri="{BB962C8B-B14F-4D97-AF65-F5344CB8AC3E}">
        <p14:creationId xmlns:p14="http://schemas.microsoft.com/office/powerpoint/2010/main" val="42755491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b="1" dirty="0">
                <a:solidFill>
                  <a:schemeClr val="bg1"/>
                </a:solidFill>
                <a:latin typeface="Myriad Pro" panose="020B0503030403020204" pitchFamily="34" charset="0"/>
              </a:rPr>
              <a:t>Successful CVE Acceptance and Publication</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17</a:t>
            </a:fld>
            <a:endParaRPr lang="ru-RU" dirty="0"/>
          </a:p>
        </p:txBody>
      </p:sp>
      <p:sp>
        <p:nvSpPr>
          <p:cNvPr id="11" name="Title 1">
            <a:extLst>
              <a:ext uri="{FF2B5EF4-FFF2-40B4-BE49-F238E27FC236}">
                <a16:creationId xmlns:a16="http://schemas.microsoft.com/office/drawing/2014/main" id="{171BC78A-72B3-39C3-D7D6-116E6CCDDD07}"/>
              </a:ext>
            </a:extLst>
          </p:cNvPr>
          <p:cNvSpPr txBox="1">
            <a:spLocks/>
          </p:cNvSpPr>
          <p:nvPr/>
        </p:nvSpPr>
        <p:spPr>
          <a:xfrm>
            <a:off x="10836843" y="2222824"/>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solidFill>
                <a:srgbClr val="FFC000"/>
              </a:solidFill>
              <a:latin typeface="Modern No. 20" panose="02070704070505020303" pitchFamily="18" charset="0"/>
            </a:endParaRPr>
          </a:p>
        </p:txBody>
      </p:sp>
      <p:pic>
        <p:nvPicPr>
          <p:cNvPr id="2" name="Grafik 1">
            <a:extLst>
              <a:ext uri="{FF2B5EF4-FFF2-40B4-BE49-F238E27FC236}">
                <a16:creationId xmlns:a16="http://schemas.microsoft.com/office/drawing/2014/main" id="{D5B98441-CAF0-6C0C-2AE9-AA24A628EA7A}"/>
              </a:ext>
            </a:extLst>
          </p:cNvPr>
          <p:cNvPicPr>
            <a:picLocks noChangeAspect="1"/>
          </p:cNvPicPr>
          <p:nvPr/>
        </p:nvPicPr>
        <p:blipFill>
          <a:blip r:embed="rId3"/>
          <a:stretch>
            <a:fillRect/>
          </a:stretch>
        </p:blipFill>
        <p:spPr>
          <a:xfrm>
            <a:off x="1053945" y="1954258"/>
            <a:ext cx="9874817" cy="40401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8407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CDAB70-6104-1AC9-1C95-5941A53FD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877863FC-7E36-4C22-AAA7-20399A1EB2F0}" type="slidenum">
              <a:rPr lang="ru-RU" smtClean="0"/>
              <a:t>18</a:t>
            </a:fld>
            <a:endParaRPr lang="ru-RU"/>
          </a:p>
        </p:txBody>
      </p:sp>
      <p:pic>
        <p:nvPicPr>
          <p:cNvPr id="2" name="giphy">
            <a:hlinkClick r:id="" action="ppaction://media"/>
            <a:extLst>
              <a:ext uri="{FF2B5EF4-FFF2-40B4-BE49-F238E27FC236}">
                <a16:creationId xmlns:a16="http://schemas.microsoft.com/office/drawing/2014/main" id="{2975B8C1-A6E7-5EFF-8F1F-310840BF82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962" y="164572"/>
            <a:ext cx="4710736" cy="2923765"/>
          </a:xfrm>
          <a:prstGeom prst="rect">
            <a:avLst/>
          </a:prstGeom>
        </p:spPr>
      </p:pic>
      <p:sp>
        <p:nvSpPr>
          <p:cNvPr id="3" name="Title 1">
            <a:extLst>
              <a:ext uri="{FF2B5EF4-FFF2-40B4-BE49-F238E27FC236}">
                <a16:creationId xmlns:a16="http://schemas.microsoft.com/office/drawing/2014/main" id="{34D9A7D7-9C15-EA14-73D8-97FE255B8453}"/>
              </a:ext>
            </a:extLst>
          </p:cNvPr>
          <p:cNvSpPr txBox="1">
            <a:spLocks/>
          </p:cNvSpPr>
          <p:nvPr/>
        </p:nvSpPr>
        <p:spPr>
          <a:xfrm>
            <a:off x="1820173" y="5121256"/>
            <a:ext cx="9221637" cy="10381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accent4">
                    <a:lumMod val="60000"/>
                    <a:lumOff val="40000"/>
                  </a:schemeClr>
                </a:solidFill>
                <a:latin typeface="Myriad Pro" panose="020B0503030403020204" pitchFamily="34" charset="0"/>
              </a:rPr>
              <a:t>My LinkedIn: https://www.linkedin.com/in/ahmed-hassan-79559487/</a:t>
            </a:r>
          </a:p>
        </p:txBody>
      </p:sp>
    </p:spTree>
    <p:extLst>
      <p:ext uri="{BB962C8B-B14F-4D97-AF65-F5344CB8AC3E}">
        <p14:creationId xmlns:p14="http://schemas.microsoft.com/office/powerpoint/2010/main" val="37776830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Agenda</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2</a:t>
            </a:fld>
            <a:endParaRPr lang="ru-RU" dirty="0"/>
          </a:p>
        </p:txBody>
      </p:sp>
      <p:sp>
        <p:nvSpPr>
          <p:cNvPr id="7" name="Title 1">
            <a:extLst>
              <a:ext uri="{FF2B5EF4-FFF2-40B4-BE49-F238E27FC236}">
                <a16:creationId xmlns:a16="http://schemas.microsoft.com/office/drawing/2014/main" id="{31341A24-0675-CC43-2B43-402DBC10B23F}"/>
              </a:ext>
            </a:extLst>
          </p:cNvPr>
          <p:cNvSpPr txBox="1">
            <a:spLocks/>
          </p:cNvSpPr>
          <p:nvPr/>
        </p:nvSpPr>
        <p:spPr>
          <a:xfrm>
            <a:off x="757989" y="1989033"/>
            <a:ext cx="10595811" cy="4025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400" b="1" dirty="0">
                <a:solidFill>
                  <a:schemeClr val="bg1"/>
                </a:solidFill>
                <a:latin typeface="Myriad Pro" panose="020B0503030403020204" pitchFamily="34" charset="0"/>
              </a:rPr>
              <a:t>Self-Introduction</a:t>
            </a:r>
          </a:p>
          <a:p>
            <a:pPr marL="457200" indent="-457200">
              <a:buAutoNum type="arabicPeriod"/>
            </a:pPr>
            <a:r>
              <a:rPr lang="en-US" sz="2400" b="1" dirty="0">
                <a:solidFill>
                  <a:schemeClr val="bg1"/>
                </a:solidFill>
                <a:latin typeface="Myriad Pro" panose="020B0503030403020204" pitchFamily="34" charset="0"/>
              </a:rPr>
              <a:t>What is a CVE? </a:t>
            </a:r>
          </a:p>
          <a:p>
            <a:pPr marL="457200" indent="-457200">
              <a:buAutoNum type="arabicPeriod"/>
            </a:pPr>
            <a:r>
              <a:rPr lang="en-US" sz="2400" b="1" dirty="0">
                <a:solidFill>
                  <a:schemeClr val="bg1"/>
                </a:solidFill>
                <a:latin typeface="Myriad Pro" panose="020B0503030403020204" pitchFamily="34" charset="0"/>
              </a:rPr>
              <a:t>Where can you find a suitable open-source Application for Testing? </a:t>
            </a:r>
          </a:p>
          <a:p>
            <a:pPr marL="457200" indent="-457200">
              <a:buAutoNum type="arabicPeriod"/>
            </a:pPr>
            <a:r>
              <a:rPr lang="en-US" sz="2400" b="1" dirty="0">
                <a:solidFill>
                  <a:schemeClr val="bg1"/>
                </a:solidFill>
                <a:latin typeface="Myriad Pro" panose="020B0503030403020204" pitchFamily="34" charset="0"/>
              </a:rPr>
              <a:t>Installing the open-source Application</a:t>
            </a:r>
          </a:p>
          <a:p>
            <a:pPr marL="457200" indent="-457200">
              <a:buFontTx/>
              <a:buAutoNum type="arabicPeriod"/>
            </a:pPr>
            <a:r>
              <a:rPr lang="en-US" sz="2400" b="1" dirty="0">
                <a:solidFill>
                  <a:schemeClr val="bg1"/>
                </a:solidFill>
                <a:latin typeface="Myriad Pro" panose="020B0503030403020204" pitchFamily="34" charset="0"/>
              </a:rPr>
              <a:t>Identification of a Vulnerability in the open-source Application</a:t>
            </a:r>
          </a:p>
          <a:p>
            <a:pPr marL="457200" indent="-457200">
              <a:buFont typeface="+mj-lt"/>
              <a:buAutoNum type="arabicPeriod"/>
            </a:pPr>
            <a:r>
              <a:rPr lang="en-US" sz="2400" b="1" dirty="0">
                <a:solidFill>
                  <a:schemeClr val="bg1"/>
                </a:solidFill>
                <a:latin typeface="Myriad Pro" panose="020B0503030403020204" pitchFamily="34" charset="0"/>
              </a:rPr>
              <a:t>Reporting Identified Vulnerabilities: Methods and Platforms</a:t>
            </a:r>
            <a:endParaRPr lang="ru-RU" sz="2400" b="1" dirty="0">
              <a:solidFill>
                <a:schemeClr val="bg1"/>
              </a:solidFill>
            </a:endParaRPr>
          </a:p>
          <a:p>
            <a:pPr marL="457200" indent="-457200">
              <a:buAutoNum type="arabicPeriod"/>
            </a:pPr>
            <a:r>
              <a:rPr lang="en-US" sz="2400" b="1" dirty="0">
                <a:solidFill>
                  <a:schemeClr val="bg1"/>
                </a:solidFill>
                <a:latin typeface="Myriad Pro" panose="020B0503030403020204" pitchFamily="34" charset="0"/>
              </a:rPr>
              <a:t>CVE Acceptance and Publication</a:t>
            </a:r>
          </a:p>
          <a:p>
            <a:pPr marL="457200" indent="-457200">
              <a:buAutoNum type="arabicPeriod"/>
            </a:pPr>
            <a:r>
              <a:rPr lang="en-US" sz="2400" b="1" dirty="0">
                <a:solidFill>
                  <a:schemeClr val="bg1"/>
                </a:solidFill>
                <a:latin typeface="Myriad Pro" panose="020B0503030403020204" pitchFamily="34" charset="0"/>
              </a:rPr>
              <a:t>Questions from the audience &amp; further Explanations (Q&amp;A)?</a:t>
            </a:r>
          </a:p>
          <a:p>
            <a:pPr algn="just"/>
            <a:endParaRPr lang="en-US" sz="1200" b="1"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24431654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Self-Introduction</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3</a:t>
            </a:fld>
            <a:endParaRPr lang="ru-RU" dirty="0"/>
          </a:p>
        </p:txBody>
      </p:sp>
      <p:pic>
        <p:nvPicPr>
          <p:cNvPr id="2" name="Grafik 1">
            <a:extLst>
              <a:ext uri="{FF2B5EF4-FFF2-40B4-BE49-F238E27FC236}">
                <a16:creationId xmlns:a16="http://schemas.microsoft.com/office/drawing/2014/main" id="{5F66C5C9-CE70-6C2D-6EDA-190B1FBBD0C9}"/>
              </a:ext>
            </a:extLst>
          </p:cNvPr>
          <p:cNvPicPr>
            <a:picLocks noChangeAspect="1"/>
          </p:cNvPicPr>
          <p:nvPr/>
        </p:nvPicPr>
        <p:blipFill>
          <a:blip r:embed="rId3"/>
          <a:stretch>
            <a:fillRect/>
          </a:stretch>
        </p:blipFill>
        <p:spPr>
          <a:xfrm>
            <a:off x="893655" y="5030120"/>
            <a:ext cx="1798537" cy="1351443"/>
          </a:xfrm>
          <a:prstGeom prst="rect">
            <a:avLst/>
          </a:prstGeom>
          <a:ln>
            <a:solidFill>
              <a:schemeClr val="accent1"/>
            </a:solidFill>
          </a:ln>
        </p:spPr>
      </p:pic>
      <p:pic>
        <p:nvPicPr>
          <p:cNvPr id="6" name="Grafik 5">
            <a:extLst>
              <a:ext uri="{FF2B5EF4-FFF2-40B4-BE49-F238E27FC236}">
                <a16:creationId xmlns:a16="http://schemas.microsoft.com/office/drawing/2014/main" id="{D83D3DC6-6C67-4EE3-B8AD-3F29C101D3BE}"/>
              </a:ext>
            </a:extLst>
          </p:cNvPr>
          <p:cNvPicPr>
            <a:picLocks noChangeAspect="1"/>
          </p:cNvPicPr>
          <p:nvPr/>
        </p:nvPicPr>
        <p:blipFill>
          <a:blip r:embed="rId4"/>
          <a:stretch>
            <a:fillRect/>
          </a:stretch>
        </p:blipFill>
        <p:spPr>
          <a:xfrm>
            <a:off x="2904054" y="5065898"/>
            <a:ext cx="1357586" cy="1351443"/>
          </a:xfrm>
          <a:prstGeom prst="rect">
            <a:avLst/>
          </a:prstGeom>
          <a:ln>
            <a:solidFill>
              <a:schemeClr val="accent1"/>
            </a:solidFill>
          </a:ln>
        </p:spPr>
      </p:pic>
      <p:pic>
        <p:nvPicPr>
          <p:cNvPr id="8" name="Grafik 7">
            <a:extLst>
              <a:ext uri="{FF2B5EF4-FFF2-40B4-BE49-F238E27FC236}">
                <a16:creationId xmlns:a16="http://schemas.microsoft.com/office/drawing/2014/main" id="{378FFE91-3E14-FBD8-D452-246CD1757CEB}"/>
              </a:ext>
            </a:extLst>
          </p:cNvPr>
          <p:cNvPicPr>
            <a:picLocks noChangeAspect="1"/>
          </p:cNvPicPr>
          <p:nvPr/>
        </p:nvPicPr>
        <p:blipFill>
          <a:blip r:embed="rId5"/>
          <a:stretch>
            <a:fillRect/>
          </a:stretch>
        </p:blipFill>
        <p:spPr>
          <a:xfrm>
            <a:off x="4430518" y="5079386"/>
            <a:ext cx="1514253" cy="1342451"/>
          </a:xfrm>
          <a:prstGeom prst="rect">
            <a:avLst/>
          </a:prstGeom>
          <a:ln>
            <a:solidFill>
              <a:schemeClr val="accent1"/>
            </a:solidFill>
          </a:ln>
        </p:spPr>
      </p:pic>
      <p:pic>
        <p:nvPicPr>
          <p:cNvPr id="9" name="Grafik 8">
            <a:extLst>
              <a:ext uri="{FF2B5EF4-FFF2-40B4-BE49-F238E27FC236}">
                <a16:creationId xmlns:a16="http://schemas.microsoft.com/office/drawing/2014/main" id="{81ED7972-F099-221F-8085-911474359F64}"/>
              </a:ext>
            </a:extLst>
          </p:cNvPr>
          <p:cNvPicPr>
            <a:picLocks noChangeAspect="1"/>
          </p:cNvPicPr>
          <p:nvPr/>
        </p:nvPicPr>
        <p:blipFill>
          <a:blip r:embed="rId6"/>
          <a:stretch>
            <a:fillRect/>
          </a:stretch>
        </p:blipFill>
        <p:spPr>
          <a:xfrm>
            <a:off x="6113649" y="5286680"/>
            <a:ext cx="2144251" cy="1025116"/>
          </a:xfrm>
          <a:prstGeom prst="rect">
            <a:avLst/>
          </a:prstGeom>
          <a:ln>
            <a:solidFill>
              <a:schemeClr val="accent1"/>
            </a:solidFill>
          </a:ln>
        </p:spPr>
      </p:pic>
      <p:pic>
        <p:nvPicPr>
          <p:cNvPr id="10" name="Grafik 9">
            <a:extLst>
              <a:ext uri="{FF2B5EF4-FFF2-40B4-BE49-F238E27FC236}">
                <a16:creationId xmlns:a16="http://schemas.microsoft.com/office/drawing/2014/main" id="{0B35EDAA-1504-5836-67D8-48821E1B916D}"/>
              </a:ext>
            </a:extLst>
          </p:cNvPr>
          <p:cNvPicPr>
            <a:picLocks noChangeAspect="1"/>
          </p:cNvPicPr>
          <p:nvPr/>
        </p:nvPicPr>
        <p:blipFill>
          <a:blip r:embed="rId7"/>
          <a:stretch>
            <a:fillRect/>
          </a:stretch>
        </p:blipFill>
        <p:spPr>
          <a:xfrm>
            <a:off x="598976" y="4358963"/>
            <a:ext cx="2093216" cy="576267"/>
          </a:xfrm>
          <a:prstGeom prst="rect">
            <a:avLst/>
          </a:prstGeom>
          <a:ln>
            <a:solidFill>
              <a:schemeClr val="accent1"/>
            </a:solidFill>
          </a:ln>
        </p:spPr>
      </p:pic>
      <p:pic>
        <p:nvPicPr>
          <p:cNvPr id="11" name="Grafik 10">
            <a:extLst>
              <a:ext uri="{FF2B5EF4-FFF2-40B4-BE49-F238E27FC236}">
                <a16:creationId xmlns:a16="http://schemas.microsoft.com/office/drawing/2014/main" id="{B19D6909-C8B7-FB28-E019-D0F87188C1CC}"/>
              </a:ext>
            </a:extLst>
          </p:cNvPr>
          <p:cNvPicPr>
            <a:picLocks noChangeAspect="1"/>
          </p:cNvPicPr>
          <p:nvPr/>
        </p:nvPicPr>
        <p:blipFill>
          <a:blip r:embed="rId8"/>
          <a:stretch>
            <a:fillRect/>
          </a:stretch>
        </p:blipFill>
        <p:spPr>
          <a:xfrm>
            <a:off x="8641452" y="1617005"/>
            <a:ext cx="3121848" cy="4343440"/>
          </a:xfrm>
          <a:prstGeom prst="rect">
            <a:avLst/>
          </a:prstGeom>
        </p:spPr>
      </p:pic>
      <p:pic>
        <p:nvPicPr>
          <p:cNvPr id="12" name="Grafik 11">
            <a:extLst>
              <a:ext uri="{FF2B5EF4-FFF2-40B4-BE49-F238E27FC236}">
                <a16:creationId xmlns:a16="http://schemas.microsoft.com/office/drawing/2014/main" id="{DA1391DF-97A1-65E7-4615-86D246A70A0A}"/>
              </a:ext>
            </a:extLst>
          </p:cNvPr>
          <p:cNvPicPr>
            <a:picLocks noChangeAspect="1"/>
          </p:cNvPicPr>
          <p:nvPr/>
        </p:nvPicPr>
        <p:blipFill>
          <a:blip r:embed="rId9"/>
          <a:stretch>
            <a:fillRect/>
          </a:stretch>
        </p:blipFill>
        <p:spPr>
          <a:xfrm>
            <a:off x="4584733" y="4028548"/>
            <a:ext cx="1752914" cy="788008"/>
          </a:xfrm>
          <a:prstGeom prst="rect">
            <a:avLst/>
          </a:prstGeom>
          <a:ln>
            <a:solidFill>
              <a:schemeClr val="accent1"/>
            </a:solidFill>
          </a:ln>
        </p:spPr>
      </p:pic>
      <p:graphicFrame>
        <p:nvGraphicFramePr>
          <p:cNvPr id="13" name="Title 1">
            <a:extLst>
              <a:ext uri="{FF2B5EF4-FFF2-40B4-BE49-F238E27FC236}">
                <a16:creationId xmlns:a16="http://schemas.microsoft.com/office/drawing/2014/main" id="{4915FA54-A4DD-6485-BD29-E1F06A55763E}"/>
              </a:ext>
            </a:extLst>
          </p:cNvPr>
          <p:cNvGraphicFramePr/>
          <p:nvPr>
            <p:extLst>
              <p:ext uri="{D42A27DB-BD31-4B8C-83A1-F6EECF244321}">
                <p14:modId xmlns:p14="http://schemas.microsoft.com/office/powerpoint/2010/main" val="1661391689"/>
              </p:ext>
            </p:extLst>
          </p:nvPr>
        </p:nvGraphicFramePr>
        <p:xfrm>
          <a:off x="0" y="1471696"/>
          <a:ext cx="8435641" cy="20867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4" name="Grafik 13">
            <a:extLst>
              <a:ext uri="{FF2B5EF4-FFF2-40B4-BE49-F238E27FC236}">
                <a16:creationId xmlns:a16="http://schemas.microsoft.com/office/drawing/2014/main" id="{7126D6BE-579A-0E32-7343-5315081CFD66}"/>
              </a:ext>
            </a:extLst>
          </p:cNvPr>
          <p:cNvPicPr>
            <a:picLocks noChangeAspect="1"/>
          </p:cNvPicPr>
          <p:nvPr/>
        </p:nvPicPr>
        <p:blipFill>
          <a:blip r:embed="rId15"/>
          <a:stretch>
            <a:fillRect/>
          </a:stretch>
        </p:blipFill>
        <p:spPr>
          <a:xfrm>
            <a:off x="2749224" y="4026201"/>
            <a:ext cx="1732604" cy="788007"/>
          </a:xfrm>
          <a:prstGeom prst="rect">
            <a:avLst/>
          </a:prstGeom>
          <a:ln>
            <a:solidFill>
              <a:schemeClr val="accent1"/>
            </a:solidFill>
          </a:ln>
        </p:spPr>
      </p:pic>
      <p:pic>
        <p:nvPicPr>
          <p:cNvPr id="16" name="Grafik 15">
            <a:extLst>
              <a:ext uri="{FF2B5EF4-FFF2-40B4-BE49-F238E27FC236}">
                <a16:creationId xmlns:a16="http://schemas.microsoft.com/office/drawing/2014/main" id="{93C8ABFF-7FCB-C58A-1469-7D74E26F3F53}"/>
              </a:ext>
            </a:extLst>
          </p:cNvPr>
          <p:cNvPicPr>
            <a:picLocks noChangeAspect="1"/>
          </p:cNvPicPr>
          <p:nvPr/>
        </p:nvPicPr>
        <p:blipFill>
          <a:blip r:embed="rId16"/>
          <a:stretch>
            <a:fillRect/>
          </a:stretch>
        </p:blipFill>
        <p:spPr>
          <a:xfrm>
            <a:off x="6417245" y="3939424"/>
            <a:ext cx="1840655" cy="1025939"/>
          </a:xfrm>
          <a:prstGeom prst="rect">
            <a:avLst/>
          </a:prstGeom>
          <a:ln>
            <a:solidFill>
              <a:schemeClr val="accent1"/>
            </a:solidFill>
          </a:ln>
        </p:spPr>
      </p:pic>
      <p:pic>
        <p:nvPicPr>
          <p:cNvPr id="15" name="Grafik 14">
            <a:extLst>
              <a:ext uri="{FF2B5EF4-FFF2-40B4-BE49-F238E27FC236}">
                <a16:creationId xmlns:a16="http://schemas.microsoft.com/office/drawing/2014/main" id="{27C86DBC-51D4-4DAA-AF6C-B7581CA6BE37}"/>
              </a:ext>
            </a:extLst>
          </p:cNvPr>
          <p:cNvPicPr>
            <a:picLocks noChangeAspect="1"/>
          </p:cNvPicPr>
          <p:nvPr/>
        </p:nvPicPr>
        <p:blipFill>
          <a:blip r:embed="rId17"/>
          <a:stretch>
            <a:fillRect/>
          </a:stretch>
        </p:blipFill>
        <p:spPr>
          <a:xfrm>
            <a:off x="961720" y="3678498"/>
            <a:ext cx="1584963" cy="578923"/>
          </a:xfrm>
          <a:prstGeom prst="rect">
            <a:avLst/>
          </a:prstGeom>
          <a:ln>
            <a:solidFill>
              <a:schemeClr val="accent1"/>
            </a:solidFill>
          </a:ln>
        </p:spPr>
      </p:pic>
      <p:pic>
        <p:nvPicPr>
          <p:cNvPr id="19" name="Grafik 18">
            <a:extLst>
              <a:ext uri="{FF2B5EF4-FFF2-40B4-BE49-F238E27FC236}">
                <a16:creationId xmlns:a16="http://schemas.microsoft.com/office/drawing/2014/main" id="{36E4D500-2CFE-730E-4E90-4AAC39E6DF8E}"/>
              </a:ext>
            </a:extLst>
          </p:cNvPr>
          <p:cNvPicPr>
            <a:picLocks noChangeAspect="1"/>
          </p:cNvPicPr>
          <p:nvPr/>
        </p:nvPicPr>
        <p:blipFill>
          <a:blip r:embed="rId3"/>
          <a:stretch>
            <a:fillRect/>
          </a:stretch>
        </p:blipFill>
        <p:spPr>
          <a:xfrm>
            <a:off x="863871" y="5030120"/>
            <a:ext cx="1798537" cy="1351443"/>
          </a:xfrm>
          <a:prstGeom prst="rect">
            <a:avLst/>
          </a:prstGeom>
          <a:ln>
            <a:solidFill>
              <a:schemeClr val="accent1"/>
            </a:solidFill>
          </a:ln>
        </p:spPr>
      </p:pic>
      <p:pic>
        <p:nvPicPr>
          <p:cNvPr id="20" name="Grafik 19">
            <a:extLst>
              <a:ext uri="{FF2B5EF4-FFF2-40B4-BE49-F238E27FC236}">
                <a16:creationId xmlns:a16="http://schemas.microsoft.com/office/drawing/2014/main" id="{C60FE31F-7442-FE05-3A4A-269FBE6A208B}"/>
              </a:ext>
            </a:extLst>
          </p:cNvPr>
          <p:cNvPicPr>
            <a:picLocks noChangeAspect="1"/>
          </p:cNvPicPr>
          <p:nvPr/>
        </p:nvPicPr>
        <p:blipFill>
          <a:blip r:embed="rId4"/>
          <a:stretch>
            <a:fillRect/>
          </a:stretch>
        </p:blipFill>
        <p:spPr>
          <a:xfrm>
            <a:off x="2874270" y="5065898"/>
            <a:ext cx="1357586" cy="1351443"/>
          </a:xfrm>
          <a:prstGeom prst="rect">
            <a:avLst/>
          </a:prstGeom>
          <a:ln>
            <a:solidFill>
              <a:schemeClr val="accent1"/>
            </a:solidFill>
          </a:ln>
        </p:spPr>
      </p:pic>
      <p:pic>
        <p:nvPicPr>
          <p:cNvPr id="21" name="Grafik 20">
            <a:extLst>
              <a:ext uri="{FF2B5EF4-FFF2-40B4-BE49-F238E27FC236}">
                <a16:creationId xmlns:a16="http://schemas.microsoft.com/office/drawing/2014/main" id="{3F57D7F3-D365-2F2A-4EBC-565349C6467B}"/>
              </a:ext>
            </a:extLst>
          </p:cNvPr>
          <p:cNvPicPr>
            <a:picLocks noChangeAspect="1"/>
          </p:cNvPicPr>
          <p:nvPr/>
        </p:nvPicPr>
        <p:blipFill>
          <a:blip r:embed="rId7"/>
          <a:stretch>
            <a:fillRect/>
          </a:stretch>
        </p:blipFill>
        <p:spPr>
          <a:xfrm>
            <a:off x="569192" y="4358963"/>
            <a:ext cx="2093216" cy="576267"/>
          </a:xfrm>
          <a:prstGeom prst="rect">
            <a:avLst/>
          </a:prstGeom>
          <a:ln>
            <a:solidFill>
              <a:schemeClr val="accent1"/>
            </a:solidFill>
          </a:ln>
        </p:spPr>
      </p:pic>
      <p:graphicFrame>
        <p:nvGraphicFramePr>
          <p:cNvPr id="22" name="Title 1">
            <a:extLst>
              <a:ext uri="{FF2B5EF4-FFF2-40B4-BE49-F238E27FC236}">
                <a16:creationId xmlns:a16="http://schemas.microsoft.com/office/drawing/2014/main" id="{FD981EF8-3524-05A3-AEA5-D6F4F087705D}"/>
              </a:ext>
            </a:extLst>
          </p:cNvPr>
          <p:cNvGraphicFramePr/>
          <p:nvPr>
            <p:extLst>
              <p:ext uri="{D42A27DB-BD31-4B8C-83A1-F6EECF244321}">
                <p14:modId xmlns:p14="http://schemas.microsoft.com/office/powerpoint/2010/main" val="2411878829"/>
              </p:ext>
            </p:extLst>
          </p:nvPr>
        </p:nvGraphicFramePr>
        <p:xfrm>
          <a:off x="-29784" y="1471696"/>
          <a:ext cx="8435641" cy="208672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23" name="Grafik 22">
            <a:extLst>
              <a:ext uri="{FF2B5EF4-FFF2-40B4-BE49-F238E27FC236}">
                <a16:creationId xmlns:a16="http://schemas.microsoft.com/office/drawing/2014/main" id="{8905FDEE-39A1-20EF-F0DD-00F3924F6C47}"/>
              </a:ext>
            </a:extLst>
          </p:cNvPr>
          <p:cNvPicPr>
            <a:picLocks noChangeAspect="1"/>
          </p:cNvPicPr>
          <p:nvPr/>
        </p:nvPicPr>
        <p:blipFill>
          <a:blip r:embed="rId15"/>
          <a:stretch>
            <a:fillRect/>
          </a:stretch>
        </p:blipFill>
        <p:spPr>
          <a:xfrm>
            <a:off x="2719440" y="4026201"/>
            <a:ext cx="1732604" cy="788007"/>
          </a:xfrm>
          <a:prstGeom prst="rect">
            <a:avLst/>
          </a:prstGeom>
          <a:ln>
            <a:solidFill>
              <a:schemeClr val="accent1"/>
            </a:solidFill>
          </a:ln>
        </p:spPr>
      </p:pic>
      <p:pic>
        <p:nvPicPr>
          <p:cNvPr id="24" name="Grafik 23">
            <a:extLst>
              <a:ext uri="{FF2B5EF4-FFF2-40B4-BE49-F238E27FC236}">
                <a16:creationId xmlns:a16="http://schemas.microsoft.com/office/drawing/2014/main" id="{E994F35F-0B3C-6FBD-0448-A54AAB3FE6AC}"/>
              </a:ext>
            </a:extLst>
          </p:cNvPr>
          <p:cNvPicPr>
            <a:picLocks noChangeAspect="1"/>
          </p:cNvPicPr>
          <p:nvPr/>
        </p:nvPicPr>
        <p:blipFill>
          <a:blip r:embed="rId17"/>
          <a:stretch>
            <a:fillRect/>
          </a:stretch>
        </p:blipFill>
        <p:spPr>
          <a:xfrm>
            <a:off x="931936" y="3678498"/>
            <a:ext cx="1584963" cy="578923"/>
          </a:xfrm>
          <a:prstGeom prst="rect">
            <a:avLst/>
          </a:prstGeom>
          <a:ln>
            <a:solidFill>
              <a:schemeClr val="accent1"/>
            </a:solidFill>
          </a:ln>
        </p:spPr>
      </p:pic>
      <p:pic>
        <p:nvPicPr>
          <p:cNvPr id="25" name="Grafik 24">
            <a:extLst>
              <a:ext uri="{FF2B5EF4-FFF2-40B4-BE49-F238E27FC236}">
                <a16:creationId xmlns:a16="http://schemas.microsoft.com/office/drawing/2014/main" id="{96BC60B3-5CE5-7D89-E6AC-03EFF95A20F7}"/>
              </a:ext>
            </a:extLst>
          </p:cNvPr>
          <p:cNvPicPr>
            <a:picLocks noChangeAspect="1"/>
          </p:cNvPicPr>
          <p:nvPr/>
        </p:nvPicPr>
        <p:blipFill>
          <a:blip r:embed="rId5"/>
          <a:stretch>
            <a:fillRect/>
          </a:stretch>
        </p:blipFill>
        <p:spPr>
          <a:xfrm>
            <a:off x="4430518" y="5106967"/>
            <a:ext cx="1514253" cy="1342451"/>
          </a:xfrm>
          <a:prstGeom prst="rect">
            <a:avLst/>
          </a:prstGeom>
          <a:ln>
            <a:solidFill>
              <a:schemeClr val="accent1"/>
            </a:solidFill>
          </a:ln>
        </p:spPr>
      </p:pic>
      <p:pic>
        <p:nvPicPr>
          <p:cNvPr id="26" name="Grafik 25">
            <a:extLst>
              <a:ext uri="{FF2B5EF4-FFF2-40B4-BE49-F238E27FC236}">
                <a16:creationId xmlns:a16="http://schemas.microsoft.com/office/drawing/2014/main" id="{91BED390-C31F-7148-6C30-4B5DA6D78E40}"/>
              </a:ext>
            </a:extLst>
          </p:cNvPr>
          <p:cNvPicPr>
            <a:picLocks noChangeAspect="1"/>
          </p:cNvPicPr>
          <p:nvPr/>
        </p:nvPicPr>
        <p:blipFill>
          <a:blip r:embed="rId6"/>
          <a:stretch>
            <a:fillRect/>
          </a:stretch>
        </p:blipFill>
        <p:spPr>
          <a:xfrm>
            <a:off x="6113649" y="5314261"/>
            <a:ext cx="2144251" cy="1025116"/>
          </a:xfrm>
          <a:prstGeom prst="rect">
            <a:avLst/>
          </a:prstGeom>
          <a:ln>
            <a:solidFill>
              <a:schemeClr val="accent1"/>
            </a:solidFill>
          </a:ln>
        </p:spPr>
      </p:pic>
      <p:pic>
        <p:nvPicPr>
          <p:cNvPr id="27" name="Grafik 26">
            <a:extLst>
              <a:ext uri="{FF2B5EF4-FFF2-40B4-BE49-F238E27FC236}">
                <a16:creationId xmlns:a16="http://schemas.microsoft.com/office/drawing/2014/main" id="{4F9F5187-B2F6-FDD4-435D-39D82C8DA616}"/>
              </a:ext>
            </a:extLst>
          </p:cNvPr>
          <p:cNvPicPr>
            <a:picLocks noChangeAspect="1"/>
          </p:cNvPicPr>
          <p:nvPr/>
        </p:nvPicPr>
        <p:blipFill>
          <a:blip r:embed="rId9"/>
          <a:stretch>
            <a:fillRect/>
          </a:stretch>
        </p:blipFill>
        <p:spPr>
          <a:xfrm>
            <a:off x="4584733" y="4056129"/>
            <a:ext cx="1752914" cy="788008"/>
          </a:xfrm>
          <a:prstGeom prst="rect">
            <a:avLst/>
          </a:prstGeom>
          <a:ln>
            <a:solidFill>
              <a:schemeClr val="accent1"/>
            </a:solidFill>
          </a:ln>
        </p:spPr>
      </p:pic>
      <p:pic>
        <p:nvPicPr>
          <p:cNvPr id="28" name="Grafik 27">
            <a:extLst>
              <a:ext uri="{FF2B5EF4-FFF2-40B4-BE49-F238E27FC236}">
                <a16:creationId xmlns:a16="http://schemas.microsoft.com/office/drawing/2014/main" id="{C01A4EC4-A36A-FF8C-0963-09A37D246652}"/>
              </a:ext>
            </a:extLst>
          </p:cNvPr>
          <p:cNvPicPr>
            <a:picLocks noChangeAspect="1"/>
          </p:cNvPicPr>
          <p:nvPr/>
        </p:nvPicPr>
        <p:blipFill>
          <a:blip r:embed="rId3"/>
          <a:stretch>
            <a:fillRect/>
          </a:stretch>
        </p:blipFill>
        <p:spPr>
          <a:xfrm>
            <a:off x="863871" y="5057701"/>
            <a:ext cx="1798537" cy="1351443"/>
          </a:xfrm>
          <a:prstGeom prst="rect">
            <a:avLst/>
          </a:prstGeom>
          <a:ln>
            <a:solidFill>
              <a:schemeClr val="accent1"/>
            </a:solidFill>
          </a:ln>
        </p:spPr>
      </p:pic>
      <p:pic>
        <p:nvPicPr>
          <p:cNvPr id="29" name="Grafik 28">
            <a:extLst>
              <a:ext uri="{FF2B5EF4-FFF2-40B4-BE49-F238E27FC236}">
                <a16:creationId xmlns:a16="http://schemas.microsoft.com/office/drawing/2014/main" id="{6053776E-2D3B-50E8-F2E2-296B2B16342A}"/>
              </a:ext>
            </a:extLst>
          </p:cNvPr>
          <p:cNvPicPr>
            <a:picLocks noChangeAspect="1"/>
          </p:cNvPicPr>
          <p:nvPr/>
        </p:nvPicPr>
        <p:blipFill>
          <a:blip r:embed="rId4"/>
          <a:stretch>
            <a:fillRect/>
          </a:stretch>
        </p:blipFill>
        <p:spPr>
          <a:xfrm>
            <a:off x="2874270" y="5093479"/>
            <a:ext cx="1357586" cy="1351443"/>
          </a:xfrm>
          <a:prstGeom prst="rect">
            <a:avLst/>
          </a:prstGeom>
          <a:ln>
            <a:solidFill>
              <a:schemeClr val="accent1"/>
            </a:solidFill>
          </a:ln>
        </p:spPr>
      </p:pic>
      <p:pic>
        <p:nvPicPr>
          <p:cNvPr id="30" name="Grafik 29">
            <a:extLst>
              <a:ext uri="{FF2B5EF4-FFF2-40B4-BE49-F238E27FC236}">
                <a16:creationId xmlns:a16="http://schemas.microsoft.com/office/drawing/2014/main" id="{1B8967B4-1C35-799F-B805-C58B28965652}"/>
              </a:ext>
            </a:extLst>
          </p:cNvPr>
          <p:cNvPicPr>
            <a:picLocks noChangeAspect="1"/>
          </p:cNvPicPr>
          <p:nvPr/>
        </p:nvPicPr>
        <p:blipFill>
          <a:blip r:embed="rId7"/>
          <a:stretch>
            <a:fillRect/>
          </a:stretch>
        </p:blipFill>
        <p:spPr>
          <a:xfrm>
            <a:off x="569192" y="4386544"/>
            <a:ext cx="2093216" cy="576267"/>
          </a:xfrm>
          <a:prstGeom prst="rect">
            <a:avLst/>
          </a:prstGeom>
          <a:ln>
            <a:solidFill>
              <a:schemeClr val="accent1"/>
            </a:solidFill>
          </a:ln>
        </p:spPr>
      </p:pic>
      <p:graphicFrame>
        <p:nvGraphicFramePr>
          <p:cNvPr id="31" name="Title 1">
            <a:extLst>
              <a:ext uri="{FF2B5EF4-FFF2-40B4-BE49-F238E27FC236}">
                <a16:creationId xmlns:a16="http://schemas.microsoft.com/office/drawing/2014/main" id="{1D61BB12-54AB-EB46-7190-051777D6F5BA}"/>
              </a:ext>
            </a:extLst>
          </p:cNvPr>
          <p:cNvGraphicFramePr/>
          <p:nvPr>
            <p:extLst>
              <p:ext uri="{D42A27DB-BD31-4B8C-83A1-F6EECF244321}">
                <p14:modId xmlns:p14="http://schemas.microsoft.com/office/powerpoint/2010/main" val="2411878829"/>
              </p:ext>
            </p:extLst>
          </p:nvPr>
        </p:nvGraphicFramePr>
        <p:xfrm>
          <a:off x="-29784" y="1499277"/>
          <a:ext cx="8435641" cy="208672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pic>
        <p:nvPicPr>
          <p:cNvPr id="32" name="Grafik 31">
            <a:extLst>
              <a:ext uri="{FF2B5EF4-FFF2-40B4-BE49-F238E27FC236}">
                <a16:creationId xmlns:a16="http://schemas.microsoft.com/office/drawing/2014/main" id="{27C025CA-9939-6035-8930-B3201432BC1D}"/>
              </a:ext>
            </a:extLst>
          </p:cNvPr>
          <p:cNvPicPr>
            <a:picLocks noChangeAspect="1"/>
          </p:cNvPicPr>
          <p:nvPr/>
        </p:nvPicPr>
        <p:blipFill>
          <a:blip r:embed="rId15"/>
          <a:stretch>
            <a:fillRect/>
          </a:stretch>
        </p:blipFill>
        <p:spPr>
          <a:xfrm>
            <a:off x="2719440" y="4053782"/>
            <a:ext cx="1732604" cy="788007"/>
          </a:xfrm>
          <a:prstGeom prst="rect">
            <a:avLst/>
          </a:prstGeom>
          <a:ln>
            <a:solidFill>
              <a:schemeClr val="accent1"/>
            </a:solidFill>
          </a:ln>
        </p:spPr>
      </p:pic>
      <p:pic>
        <p:nvPicPr>
          <p:cNvPr id="33" name="Grafik 32">
            <a:extLst>
              <a:ext uri="{FF2B5EF4-FFF2-40B4-BE49-F238E27FC236}">
                <a16:creationId xmlns:a16="http://schemas.microsoft.com/office/drawing/2014/main" id="{E93E1170-021A-3AF9-F770-232E1A844B2F}"/>
              </a:ext>
            </a:extLst>
          </p:cNvPr>
          <p:cNvPicPr>
            <a:picLocks noChangeAspect="1"/>
          </p:cNvPicPr>
          <p:nvPr/>
        </p:nvPicPr>
        <p:blipFill>
          <a:blip r:embed="rId17"/>
          <a:stretch>
            <a:fillRect/>
          </a:stretch>
        </p:blipFill>
        <p:spPr>
          <a:xfrm>
            <a:off x="931936" y="3706079"/>
            <a:ext cx="1584963" cy="578923"/>
          </a:xfrm>
          <a:prstGeom prst="rect">
            <a:avLst/>
          </a:prstGeom>
          <a:ln>
            <a:solidFill>
              <a:schemeClr val="accent1"/>
            </a:solidFill>
          </a:ln>
        </p:spPr>
      </p:pic>
    </p:spTree>
    <p:extLst>
      <p:ext uri="{BB962C8B-B14F-4D97-AF65-F5344CB8AC3E}">
        <p14:creationId xmlns:p14="http://schemas.microsoft.com/office/powerpoint/2010/main" val="30917857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474C7-055D-89FD-C24E-495E241C7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877863FC-7E36-4C22-AAA7-20399A1EB2F0}" type="slidenum">
              <a:rPr lang="ru-RU" smtClean="0"/>
              <a:t>4</a:t>
            </a:fld>
            <a:endParaRPr lang="ru-RU"/>
          </a:p>
        </p:txBody>
      </p:sp>
      <p:pic>
        <p:nvPicPr>
          <p:cNvPr id="2" name="FobwAULy6x">
            <a:hlinkClick r:id="" action="ppaction://media"/>
            <a:extLst>
              <a:ext uri="{FF2B5EF4-FFF2-40B4-BE49-F238E27FC236}">
                <a16:creationId xmlns:a16="http://schemas.microsoft.com/office/drawing/2014/main" id="{2DA8ED66-B5D4-037A-D7F5-4B79CC352B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9113" y="1742147"/>
            <a:ext cx="8337759" cy="4691403"/>
          </a:xfrm>
          <a:prstGeom prst="rect">
            <a:avLst/>
          </a:prstGeom>
        </p:spPr>
      </p:pic>
    </p:spTree>
    <p:extLst>
      <p:ext uri="{BB962C8B-B14F-4D97-AF65-F5344CB8AC3E}">
        <p14:creationId xmlns:p14="http://schemas.microsoft.com/office/powerpoint/2010/main" val="201490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Qualifications &amp; professional Certifications</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5</a:t>
            </a:fld>
            <a:endParaRPr lang="ru-RU" dirty="0"/>
          </a:p>
        </p:txBody>
      </p:sp>
      <p:sp>
        <p:nvSpPr>
          <p:cNvPr id="15" name="Title 1">
            <a:extLst>
              <a:ext uri="{FF2B5EF4-FFF2-40B4-BE49-F238E27FC236}">
                <a16:creationId xmlns:a16="http://schemas.microsoft.com/office/drawing/2014/main" id="{50E337D6-CF3A-B457-2BF6-F7AA2964F3AB}"/>
              </a:ext>
            </a:extLst>
          </p:cNvPr>
          <p:cNvSpPr txBox="1">
            <a:spLocks/>
          </p:cNvSpPr>
          <p:nvPr/>
        </p:nvSpPr>
        <p:spPr>
          <a:xfrm>
            <a:off x="7303551" y="5043756"/>
            <a:ext cx="5273884" cy="81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Myriad Pro" panose="020B0503030403020204" pitchFamily="34" charset="0"/>
              </a:rPr>
              <a:t>Offensive Security Certified Professional</a:t>
            </a:r>
          </a:p>
          <a:p>
            <a:pPr algn="ctr"/>
            <a:br>
              <a:rPr lang="en-US" sz="1400" b="1" dirty="0">
                <a:solidFill>
                  <a:schemeClr val="bg1"/>
                </a:solidFill>
                <a:latin typeface="Myriad Pro" panose="020B0503030403020204" pitchFamily="34" charset="0"/>
              </a:rPr>
            </a:br>
            <a:r>
              <a:rPr lang="en-US" sz="1400" b="1" dirty="0">
                <a:solidFill>
                  <a:schemeClr val="bg1"/>
                </a:solidFill>
                <a:latin typeface="Myriad Pro" panose="020B0503030403020204" pitchFamily="34" charset="0"/>
              </a:rPr>
              <a:t>Offensive Security Web Assessor</a:t>
            </a:r>
          </a:p>
        </p:txBody>
      </p:sp>
      <p:pic>
        <p:nvPicPr>
          <p:cNvPr id="16" name="Picture 3" descr="Certified Ethical Hacker (CEH) | Staffordshire University Online Shop">
            <a:extLst>
              <a:ext uri="{FF2B5EF4-FFF2-40B4-BE49-F238E27FC236}">
                <a16:creationId xmlns:a16="http://schemas.microsoft.com/office/drawing/2014/main" id="{575A442A-723B-3D5B-C060-EAC0ACF29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4298" y="3052619"/>
            <a:ext cx="1291510" cy="12915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Verify Badge | ASPEN">
            <a:extLst>
              <a:ext uri="{FF2B5EF4-FFF2-40B4-BE49-F238E27FC236}">
                <a16:creationId xmlns:a16="http://schemas.microsoft.com/office/drawing/2014/main" id="{A1419164-BB2C-8DDC-DD49-2BCF86096A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33" b="94944" l="3933" r="96067">
                        <a14:foregroundMark x1="12360" y1="10674" x2="12360" y2="10674"/>
                        <a14:foregroundMark x1="43258" y1="10674" x2="53371" y2="37640"/>
                        <a14:foregroundMark x1="67416" y1="34270" x2="78652" y2="64607"/>
                        <a14:foregroundMark x1="92697" y1="28652" x2="91011" y2="71910"/>
                        <a14:foregroundMark x1="91573" y1="84270" x2="71910" y2="91573"/>
                        <a14:foregroundMark x1="85393" y1="94382" x2="35393" y2="94944"/>
                        <a14:foregroundMark x1="49438" y1="93258" x2="20225" y2="92135"/>
                        <a14:foregroundMark x1="19663" y1="92697" x2="8989" y2="87079"/>
                        <a14:foregroundMark x1="8989" y1="87079" x2="4494" y2="69101"/>
                        <a14:foregroundMark x1="6742" y1="66292" x2="10674" y2="37640"/>
                        <a14:foregroundMark x1="9551" y1="44382" x2="9551" y2="19101"/>
                        <a14:foregroundMark x1="11236" y1="29775" x2="14607" y2="12360"/>
                        <a14:foregroundMark x1="18539" y1="21348" x2="21348" y2="9551"/>
                        <a14:foregroundMark x1="24719" y1="21348" x2="28090" y2="8989"/>
                        <a14:foregroundMark x1="29775" y1="10112" x2="29775" y2="10112"/>
                        <a14:foregroundMark x1="29213" y1="8989" x2="26404" y2="7303"/>
                        <a14:foregroundMark x1="23596" y1="5618" x2="20787" y2="5618"/>
                        <a14:foregroundMark x1="20225" y1="5056" x2="17978" y2="5056"/>
                        <a14:foregroundMark x1="26404" y1="6742" x2="29775" y2="6742"/>
                        <a14:foregroundMark x1="32584" y1="6742" x2="34270" y2="6742"/>
                        <a14:foregroundMark x1="35955" y1="6742" x2="39326" y2="6180"/>
                        <a14:foregroundMark x1="41011" y1="6180" x2="42697" y2="6180"/>
                        <a14:foregroundMark x1="44944" y1="6180" x2="47753" y2="6180"/>
                        <a14:foregroundMark x1="48876" y1="6180" x2="51685" y2="6742"/>
                        <a14:foregroundMark x1="52809" y1="6742" x2="56180" y2="7303"/>
                        <a14:foregroundMark x1="57303" y1="7303" x2="60112" y2="7865"/>
                        <a14:foregroundMark x1="62360" y1="8427" x2="65730" y2="8427"/>
                        <a14:foregroundMark x1="69101" y1="8989" x2="71348" y2="8989"/>
                        <a14:foregroundMark x1="73596" y1="8427" x2="75281" y2="7865"/>
                        <a14:foregroundMark x1="76404" y1="7865" x2="79775" y2="7865"/>
                        <a14:foregroundMark x1="82584" y1="8427" x2="85393" y2="8989"/>
                        <a14:foregroundMark x1="85955" y1="8989" x2="87640" y2="9551"/>
                        <a14:foregroundMark x1="88764" y1="10674" x2="91573" y2="12360"/>
                        <a14:foregroundMark x1="92135" y1="12921" x2="93820" y2="14607"/>
                        <a14:foregroundMark x1="92135" y1="17416" x2="92135" y2="17416"/>
                        <a14:foregroundMark x1="92697" y1="25281" x2="92697" y2="25281"/>
                        <a14:backgroundMark x1="96067" y1="17416" x2="96067" y2="17416"/>
                        <a14:backgroundMark x1="96629" y1="17978" x2="97191" y2="19663"/>
                        <a14:backgroundMark x1="96629" y1="25281" x2="96629" y2="28652"/>
                        <a14:backgroundMark x1="96629" y1="17416" x2="96629" y2="25281"/>
                        <a14:backgroundMark x1="96629" y1="15169" x2="96629" y2="17416"/>
                      </a14:backgroundRemoval>
                    </a14:imgEffect>
                  </a14:imgLayer>
                </a14:imgProps>
              </a:ext>
              <a:ext uri="{28A0092B-C50C-407E-A947-70E740481C1C}">
                <a14:useLocalDpi xmlns:a14="http://schemas.microsoft.com/office/drawing/2010/main" val="0"/>
              </a:ext>
            </a:extLst>
          </a:blip>
          <a:srcRect/>
          <a:stretch>
            <a:fillRect/>
          </a:stretch>
        </p:blipFill>
        <p:spPr bwMode="auto">
          <a:xfrm>
            <a:off x="4469376" y="3052619"/>
            <a:ext cx="1291510" cy="12915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hat's it like to earn the OSCP — Raxis">
            <a:extLst>
              <a:ext uri="{FF2B5EF4-FFF2-40B4-BE49-F238E27FC236}">
                <a16:creationId xmlns:a16="http://schemas.microsoft.com/office/drawing/2014/main" id="{33DD0647-A4B2-6D9D-E9AA-0C60F5B0FCA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60385" y="2068732"/>
            <a:ext cx="2347002" cy="155889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180379D-B384-55BD-37FB-9498AFE6431B}"/>
              </a:ext>
            </a:extLst>
          </p:cNvPr>
          <p:cNvSpPr txBox="1">
            <a:spLocks/>
          </p:cNvSpPr>
          <p:nvPr/>
        </p:nvSpPr>
        <p:spPr>
          <a:xfrm>
            <a:off x="3647687" y="4989762"/>
            <a:ext cx="4444541" cy="9193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Myriad Pro" panose="020B0503030403020204" pitchFamily="34" charset="0"/>
              </a:rPr>
              <a:t>Certified EC-council Instructor</a:t>
            </a:r>
          </a:p>
          <a:p>
            <a:pPr algn="ctr"/>
            <a:endParaRPr lang="en-US" sz="1400" b="1" dirty="0">
              <a:solidFill>
                <a:schemeClr val="bg1"/>
              </a:solidFill>
              <a:latin typeface="Myriad Pro" panose="020B0503030403020204" pitchFamily="34" charset="0"/>
            </a:endParaRPr>
          </a:p>
          <a:p>
            <a:pPr algn="ctr"/>
            <a:r>
              <a:rPr lang="en-US" sz="1400" b="1" dirty="0">
                <a:solidFill>
                  <a:schemeClr val="bg1"/>
                </a:solidFill>
                <a:latin typeface="Myriad Pro" panose="020B0503030403020204" pitchFamily="34" charset="0"/>
              </a:rPr>
              <a:t>Certified Ethical Hacker </a:t>
            </a:r>
          </a:p>
          <a:p>
            <a:pPr algn="ctr"/>
            <a:endParaRPr lang="en-US" sz="1400" b="1" spc="97" dirty="0">
              <a:solidFill>
                <a:srgbClr val="B3B3B3"/>
              </a:solidFill>
              <a:latin typeface="Trebuchet MS"/>
              <a:ea typeface="+mn-ea"/>
            </a:endParaRPr>
          </a:p>
        </p:txBody>
      </p:sp>
      <p:sp>
        <p:nvSpPr>
          <p:cNvPr id="20" name="Title 1">
            <a:extLst>
              <a:ext uri="{FF2B5EF4-FFF2-40B4-BE49-F238E27FC236}">
                <a16:creationId xmlns:a16="http://schemas.microsoft.com/office/drawing/2014/main" id="{B287630B-F80B-8EC4-800B-4F8F1BC1CA98}"/>
              </a:ext>
            </a:extLst>
          </p:cNvPr>
          <p:cNvSpPr txBox="1">
            <a:spLocks/>
          </p:cNvSpPr>
          <p:nvPr/>
        </p:nvSpPr>
        <p:spPr>
          <a:xfrm>
            <a:off x="159495" y="5033542"/>
            <a:ext cx="5273884" cy="461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spc="97" dirty="0">
                <a:solidFill>
                  <a:srgbClr val="B3B3B3"/>
                </a:solidFill>
                <a:latin typeface="Trebuchet MS"/>
                <a:ea typeface="+mn-ea"/>
              </a:rPr>
              <a:t> </a:t>
            </a:r>
            <a:r>
              <a:rPr lang="en-US" sz="1400" b="1" spc="97" dirty="0">
                <a:solidFill>
                  <a:schemeClr val="bg1"/>
                </a:solidFill>
                <a:latin typeface="Myriad Pro" panose="020B0503030403020204" pitchFamily="34" charset="0"/>
                <a:ea typeface="+mn-ea"/>
              </a:rPr>
              <a:t>C</a:t>
            </a:r>
            <a:r>
              <a:rPr lang="en-US" sz="1400" b="1" dirty="0">
                <a:solidFill>
                  <a:schemeClr val="bg1"/>
                </a:solidFill>
                <a:latin typeface="Myriad Pro" panose="020B0503030403020204" pitchFamily="34" charset="0"/>
              </a:rPr>
              <a:t>ertifications for advanced IT professionals</a:t>
            </a:r>
          </a:p>
        </p:txBody>
      </p:sp>
      <p:pic>
        <p:nvPicPr>
          <p:cNvPr id="21" name="Picture 143">
            <a:extLst>
              <a:ext uri="{FF2B5EF4-FFF2-40B4-BE49-F238E27FC236}">
                <a16:creationId xmlns:a16="http://schemas.microsoft.com/office/drawing/2014/main" id="{47FEE888-1FE7-F788-6E57-0307680DA7A8}"/>
              </a:ext>
            </a:extLst>
          </p:cNvPr>
          <p:cNvPicPr>
            <a:picLocks noChangeAspect="1"/>
          </p:cNvPicPr>
          <p:nvPr/>
        </p:nvPicPr>
        <p:blipFill>
          <a:blip r:embed="rId8"/>
          <a:stretch>
            <a:fillRect/>
          </a:stretch>
        </p:blipFill>
        <p:spPr>
          <a:xfrm>
            <a:off x="1090790" y="2581368"/>
            <a:ext cx="2152093" cy="2247390"/>
          </a:xfrm>
          <a:prstGeom prst="rect">
            <a:avLst/>
          </a:prstGeom>
        </p:spPr>
      </p:pic>
      <p:sp>
        <p:nvSpPr>
          <p:cNvPr id="22" name="Title 1">
            <a:extLst>
              <a:ext uri="{FF2B5EF4-FFF2-40B4-BE49-F238E27FC236}">
                <a16:creationId xmlns:a16="http://schemas.microsoft.com/office/drawing/2014/main" id="{FEE4A3DA-472E-C8CB-A592-8470B7D4C33D}"/>
              </a:ext>
            </a:extLst>
          </p:cNvPr>
          <p:cNvSpPr txBox="1">
            <a:spLocks/>
          </p:cNvSpPr>
          <p:nvPr/>
        </p:nvSpPr>
        <p:spPr>
          <a:xfrm>
            <a:off x="549079" y="1713482"/>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dirty="0">
                <a:solidFill>
                  <a:schemeClr val="bg1"/>
                </a:solidFill>
                <a:latin typeface="Myriad Pro" panose="020B0503030403020204" pitchFamily="34" charset="0"/>
              </a:rPr>
              <a:t>studied and working in Austria in the Cyber Security Field as </a:t>
            </a:r>
            <a:r>
              <a:rPr lang="en-US" sz="1900" b="1" dirty="0">
                <a:solidFill>
                  <a:schemeClr val="bg1"/>
                </a:solidFill>
                <a:latin typeface="Myriad Pro" panose="020B0503030403020204" pitchFamily="34" charset="0"/>
              </a:rPr>
              <a:t>Cyber Security Engineer, Penetration Tester and Bug Bounty Hunter</a:t>
            </a:r>
          </a:p>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pic>
        <p:nvPicPr>
          <p:cNvPr id="23" name="Grafik 22">
            <a:extLst>
              <a:ext uri="{FF2B5EF4-FFF2-40B4-BE49-F238E27FC236}">
                <a16:creationId xmlns:a16="http://schemas.microsoft.com/office/drawing/2014/main" id="{F0BCCDB5-8EA0-4EE7-2843-3D392283658E}"/>
              </a:ext>
            </a:extLst>
          </p:cNvPr>
          <p:cNvPicPr>
            <a:picLocks noChangeAspect="1"/>
          </p:cNvPicPr>
          <p:nvPr/>
        </p:nvPicPr>
        <p:blipFill>
          <a:blip r:embed="rId9"/>
          <a:stretch>
            <a:fillRect/>
          </a:stretch>
        </p:blipFill>
        <p:spPr>
          <a:xfrm>
            <a:off x="9232866" y="3637917"/>
            <a:ext cx="1415255" cy="1348261"/>
          </a:xfrm>
          <a:prstGeom prst="rect">
            <a:avLst/>
          </a:prstGeom>
        </p:spPr>
      </p:pic>
    </p:spTree>
    <p:extLst>
      <p:ext uri="{BB962C8B-B14F-4D97-AF65-F5344CB8AC3E}">
        <p14:creationId xmlns:p14="http://schemas.microsoft.com/office/powerpoint/2010/main" val="2562339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1359526" y="517109"/>
            <a:ext cx="9472948" cy="536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Myriad Pro" panose="020B0503030403020204" pitchFamily="34" charset="0"/>
              </a:rPr>
              <a:t>Identified Vulnerabilities &amp; 0-day Vulnerabilities</a:t>
            </a:r>
            <a:endParaRPr lang="ru-RU" sz="28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6</a:t>
            </a:fld>
            <a:endParaRPr lang="ru-RU" dirty="0"/>
          </a:p>
        </p:txBody>
      </p:sp>
      <p:sp>
        <p:nvSpPr>
          <p:cNvPr id="14" name="Title 1">
            <a:extLst>
              <a:ext uri="{FF2B5EF4-FFF2-40B4-BE49-F238E27FC236}">
                <a16:creationId xmlns:a16="http://schemas.microsoft.com/office/drawing/2014/main" id="{C5BFB7A7-D8E0-FB9F-C741-7709776AD09E}"/>
              </a:ext>
            </a:extLst>
          </p:cNvPr>
          <p:cNvSpPr txBox="1">
            <a:spLocks/>
          </p:cNvSpPr>
          <p:nvPr/>
        </p:nvSpPr>
        <p:spPr>
          <a:xfrm>
            <a:off x="445876" y="3153260"/>
            <a:ext cx="8435641" cy="2086728"/>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de-DE" sz="6000" b="1" dirty="0" err="1">
                <a:solidFill>
                  <a:schemeClr val="bg1"/>
                </a:solidFill>
                <a:latin typeface="Myriad Pro" panose="020B0503030403020204" pitchFamily="34" charset="0"/>
              </a:rPr>
              <a:t>Identified</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more</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than</a:t>
            </a:r>
            <a:r>
              <a:rPr lang="de-DE" sz="6000" b="1" dirty="0">
                <a:solidFill>
                  <a:schemeClr val="bg1"/>
                </a:solidFill>
                <a:latin typeface="Myriad Pro" panose="020B0503030403020204" pitchFamily="34" charset="0"/>
              </a:rPr>
              <a:t> 52 CVEs. </a:t>
            </a:r>
            <a:r>
              <a:rPr lang="de-DE" sz="6000" b="1" dirty="0" err="1">
                <a:solidFill>
                  <a:schemeClr val="bg1"/>
                </a:solidFill>
                <a:latin typeface="Myriad Pro" panose="020B0503030403020204" pitchFamily="34" charset="0"/>
              </a:rPr>
              <a:t>Some</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as</a:t>
            </a:r>
            <a:r>
              <a:rPr lang="de-DE" sz="6000" b="1" dirty="0">
                <a:solidFill>
                  <a:schemeClr val="bg1"/>
                </a:solidFill>
                <a:latin typeface="Myriad Pro" panose="020B0503030403020204" pitchFamily="34" charset="0"/>
              </a:rPr>
              <a:t> an </a:t>
            </a:r>
            <a:r>
              <a:rPr lang="de-DE" sz="6000" b="1" dirty="0" err="1">
                <a:solidFill>
                  <a:schemeClr val="bg1"/>
                </a:solidFill>
                <a:latin typeface="Myriad Pro" panose="020B0503030403020204" pitchFamily="34" charset="0"/>
              </a:rPr>
              <a:t>example</a:t>
            </a:r>
            <a:r>
              <a:rPr lang="de-DE" sz="6000" b="1" dirty="0">
                <a:solidFill>
                  <a:schemeClr val="bg1"/>
                </a:solidFill>
                <a:latin typeface="Myriad Pro" panose="020B0503030403020204" pitchFamily="34" charset="0"/>
              </a:rPr>
              <a:t>:</a:t>
            </a:r>
          </a:p>
          <a:p>
            <a:pPr marL="342900" indent="-342900">
              <a:buFont typeface="Arial" panose="020B0604020202020204" pitchFamily="34" charset="0"/>
              <a:buChar char="•"/>
            </a:pPr>
            <a:endParaRPr lang="de-DE" sz="6000" b="1" dirty="0">
              <a:solidFill>
                <a:schemeClr val="bg1"/>
              </a:solidFill>
              <a:latin typeface="Myriad Pro" panose="020B0503030403020204" pitchFamily="34" charset="0"/>
            </a:endParaRPr>
          </a:p>
          <a:p>
            <a:pPr marL="342900" indent="-342900">
              <a:buFont typeface="Arial" panose="020B0604020202020204" pitchFamily="34" charset="0"/>
              <a:buChar char="•"/>
            </a:pPr>
            <a:r>
              <a:rPr lang="de-DE" sz="6000" b="1" dirty="0">
                <a:solidFill>
                  <a:schemeClr val="bg1"/>
                </a:solidFill>
                <a:latin typeface="Myriad Pro" panose="020B0503030403020204" pitchFamily="34" charset="0"/>
              </a:rPr>
              <a:t>My GitHub Repo-Link: </a:t>
            </a:r>
            <a:r>
              <a:rPr lang="de-DE" sz="6000" b="1" dirty="0">
                <a:solidFill>
                  <a:schemeClr val="accent3">
                    <a:lumMod val="20000"/>
                    <a:lumOff val="80000"/>
                  </a:schemeClr>
                </a:solidFill>
                <a:latin typeface="Myriad Pro" panose="020B0503030403020204" pitchFamily="34" charset="0"/>
                <a:hlinkClick r:id="rId3">
                  <a:extLst>
                    <a:ext uri="{A12FA001-AC4F-418D-AE19-62706E023703}">
                      <ahyp:hlinkClr xmlns:ahyp="http://schemas.microsoft.com/office/drawing/2018/hyperlinkcolor" val="tx"/>
                    </a:ext>
                  </a:extLst>
                </a:hlinkClick>
              </a:rPr>
              <a:t>https://github.com/ahmedvienna/CVEs-and-Vulnerabilities</a:t>
            </a:r>
            <a:r>
              <a:rPr lang="de-DE" sz="6000" b="1" dirty="0">
                <a:solidFill>
                  <a:schemeClr val="accent3">
                    <a:lumMod val="20000"/>
                    <a:lumOff val="80000"/>
                  </a:schemeClr>
                </a:solidFill>
                <a:latin typeface="Myriad Pro" panose="020B0503030403020204" pitchFamily="34" charset="0"/>
              </a:rPr>
              <a:t> </a:t>
            </a:r>
          </a:p>
          <a:p>
            <a:pPr marL="1257300" lvl="2" indent="-342900">
              <a:buFont typeface="Arial" panose="020B0604020202020204" pitchFamily="34" charset="0"/>
              <a:buChar char="•"/>
            </a:pPr>
            <a:endParaRPr lang="de-DE" sz="4800" b="1" dirty="0">
              <a:solidFill>
                <a:schemeClr val="bg1"/>
              </a:solidFill>
              <a:latin typeface="Myriad Pro" panose="020B0503030403020204" pitchFamily="34" charset="0"/>
            </a:endParaRPr>
          </a:p>
          <a:p>
            <a:pPr marL="1257300" lvl="2" indent="-342900">
              <a:buFont typeface="Arial" panose="020B0604020202020204" pitchFamily="34" charset="0"/>
              <a:buChar char="•"/>
            </a:pPr>
            <a:endParaRPr lang="de-DE"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CVE-2024-0351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CVE-2024-0350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CVE-2024-0349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CVE-2024-0348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CVE-2024-0347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CVE-2024-0262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CVE-2024-1972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CVE-2024-1922</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CVE-2024-1919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CVE-2024-3735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CVE-2024-7466 </a:t>
            </a:r>
          </a:p>
          <a:p>
            <a:pPr marL="800100" lvl="1" indent="-342900">
              <a:buFont typeface="Arial" panose="020B0604020202020204" pitchFamily="34" charset="0"/>
              <a:buChar char="•"/>
            </a:pPr>
            <a:endParaRPr lang="de-AT" sz="3600" b="1" dirty="0">
              <a:solidFill>
                <a:schemeClr val="bg1"/>
              </a:solidFill>
              <a:latin typeface="Myriad Pro" panose="020B0503030403020204" pitchFamily="34" charset="0"/>
            </a:endParaRPr>
          </a:p>
          <a:p>
            <a:pPr marL="800100" lvl="1" indent="-342900">
              <a:buFont typeface="Arial" panose="020B0604020202020204" pitchFamily="34" charset="0"/>
              <a:buChar char="•"/>
            </a:pPr>
            <a:endParaRPr lang="de-DE" sz="3400" b="1" dirty="0">
              <a:solidFill>
                <a:schemeClr val="bg1"/>
              </a:solidFill>
              <a:latin typeface="Myriad Pro" panose="020B0503030403020204" pitchFamily="34" charset="0"/>
            </a:endParaRPr>
          </a:p>
          <a:p>
            <a:pPr marL="1371600" lvl="1" indent="-914400">
              <a:spcBef>
                <a:spcPts val="600"/>
              </a:spcBef>
              <a:spcAft>
                <a:spcPts val="600"/>
              </a:spcAft>
              <a:buClr>
                <a:srgbClr val="ED1A3B"/>
              </a:buClr>
              <a:buSzPts val="750"/>
              <a:buFont typeface="Arial" panose="020B0604020202020204" pitchFamily="34" charset="0"/>
              <a:buChar char="•"/>
            </a:pPr>
            <a:endParaRPr lang="de-DE" sz="6000" b="1" dirty="0">
              <a:solidFill>
                <a:schemeClr val="bg1"/>
              </a:solidFill>
              <a:latin typeface="Myriad Pro" panose="020B0503030403020204" pitchFamily="34" charset="0"/>
            </a:endParaRPr>
          </a:p>
          <a:p>
            <a:pPr marL="342900" indent="-342900">
              <a:buFont typeface="Arial" panose="020B0604020202020204" pitchFamily="34" charset="0"/>
              <a:buChar char="•"/>
            </a:pPr>
            <a:endParaRPr lang="de-DE" sz="5600" b="1" dirty="0">
              <a:solidFill>
                <a:schemeClr val="bg1"/>
              </a:solidFill>
              <a:latin typeface="Myriad Pro" panose="020B0503030403020204" pitchFamily="34" charset="0"/>
            </a:endParaRPr>
          </a:p>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pic>
        <p:nvPicPr>
          <p:cNvPr id="24" name="Grafik 23">
            <a:extLst>
              <a:ext uri="{FF2B5EF4-FFF2-40B4-BE49-F238E27FC236}">
                <a16:creationId xmlns:a16="http://schemas.microsoft.com/office/drawing/2014/main" id="{DB989BAD-81D1-0EA8-4102-B57273E74B59}"/>
              </a:ext>
            </a:extLst>
          </p:cNvPr>
          <p:cNvPicPr>
            <a:picLocks noChangeAspect="1"/>
          </p:cNvPicPr>
          <p:nvPr/>
        </p:nvPicPr>
        <p:blipFill>
          <a:blip r:embed="rId4"/>
          <a:stretch>
            <a:fillRect/>
          </a:stretch>
        </p:blipFill>
        <p:spPr>
          <a:xfrm>
            <a:off x="5410725" y="2551698"/>
            <a:ext cx="5917656" cy="2688290"/>
          </a:xfrm>
          <a:prstGeom prst="rect">
            <a:avLst/>
          </a:prstGeom>
        </p:spPr>
      </p:pic>
      <p:sp>
        <p:nvSpPr>
          <p:cNvPr id="25" name="Title 1">
            <a:extLst>
              <a:ext uri="{FF2B5EF4-FFF2-40B4-BE49-F238E27FC236}">
                <a16:creationId xmlns:a16="http://schemas.microsoft.com/office/drawing/2014/main" id="{11FE7896-9921-6A79-D489-1F4C6A6598BB}"/>
              </a:ext>
            </a:extLst>
          </p:cNvPr>
          <p:cNvSpPr txBox="1">
            <a:spLocks/>
          </p:cNvSpPr>
          <p:nvPr/>
        </p:nvSpPr>
        <p:spPr>
          <a:xfrm>
            <a:off x="6412143" y="5288538"/>
            <a:ext cx="4444541" cy="9193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Myriad Pro" panose="020B0503030403020204" pitchFamily="34" charset="0"/>
              </a:rPr>
              <a:t>Hall of Fame announcement and CVE assignment, for identifying a Zero-day Vulnerability in CISCO’s Devices.</a:t>
            </a:r>
          </a:p>
        </p:txBody>
      </p:sp>
    </p:spTree>
    <p:extLst>
      <p:ext uri="{BB962C8B-B14F-4D97-AF65-F5344CB8AC3E}">
        <p14:creationId xmlns:p14="http://schemas.microsoft.com/office/powerpoint/2010/main" val="402797797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474C7-055D-89FD-C24E-495E241C71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877863FC-7E36-4C22-AAA7-20399A1EB2F0}" type="slidenum">
              <a:rPr lang="ru-RU" smtClean="0"/>
              <a:t>7</a:t>
            </a:fld>
            <a:endParaRPr lang="ru-RU"/>
          </a:p>
        </p:txBody>
      </p:sp>
      <p:sp>
        <p:nvSpPr>
          <p:cNvPr id="6" name="Title 1"/>
          <p:cNvSpPr txBox="1">
            <a:spLocks/>
          </p:cNvSpPr>
          <p:nvPr/>
        </p:nvSpPr>
        <p:spPr>
          <a:xfrm>
            <a:off x="757989" y="1989033"/>
            <a:ext cx="10595811" cy="4025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u="sng" dirty="0">
                <a:solidFill>
                  <a:schemeClr val="bg1"/>
                </a:solidFill>
                <a:latin typeface="Myriad Pro" panose="020B0503030403020204" pitchFamily="34" charset="0"/>
              </a:rPr>
              <a:t>What is a CVE ? </a:t>
            </a:r>
            <a:endParaRPr lang="en-US" u="sng"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3527939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CVE Explanation</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8</a:t>
            </a:fld>
            <a:endParaRPr lang="ru-RU" dirty="0"/>
          </a:p>
        </p:txBody>
      </p:sp>
      <p:sp>
        <p:nvSpPr>
          <p:cNvPr id="12" name="Title 1">
            <a:extLst>
              <a:ext uri="{FF2B5EF4-FFF2-40B4-BE49-F238E27FC236}">
                <a16:creationId xmlns:a16="http://schemas.microsoft.com/office/drawing/2014/main" id="{056DB94C-6478-F914-83C6-759A366F00CC}"/>
              </a:ext>
            </a:extLst>
          </p:cNvPr>
          <p:cNvSpPr txBox="1">
            <a:spLocks/>
          </p:cNvSpPr>
          <p:nvPr/>
        </p:nvSpPr>
        <p:spPr>
          <a:xfrm>
            <a:off x="577449" y="2088018"/>
            <a:ext cx="5704402" cy="3772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The Common Vulnerabilities and Exposures (CVE) system is a framework operated by the U.S. National Cybersecurity FFRDC and maintained by the </a:t>
            </a:r>
            <a:r>
              <a:rPr lang="en-US" sz="1600" b="1" dirty="0" err="1">
                <a:solidFill>
                  <a:schemeClr val="bg1"/>
                </a:solidFill>
                <a:latin typeface="Myriad Pro" panose="020B0503030403020204" pitchFamily="34" charset="0"/>
              </a:rPr>
              <a:t>Mitre</a:t>
            </a:r>
            <a:r>
              <a:rPr lang="en-US" sz="1600" b="1" dirty="0">
                <a:solidFill>
                  <a:schemeClr val="bg1"/>
                </a:solidFill>
                <a:latin typeface="Myriad Pro" panose="020B0503030403020204" pitchFamily="34" charset="0"/>
              </a:rPr>
              <a:t> Corporation. It provides standardized identification and naming of publicly known security vulnerabilities and other weaknesses in computer systems.</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The primary goal of the CVE system is to prevent multiple naming of the same threats by different organizations and institutions. Each known vulnerability is assigned a unique identifier, which consists of the prefix CVE, the year of discovery, and a sequential number (e.g., CVE-2020-1234). This ensures the consistent identification of vulnerabilities and facilitates smooth information exchange between the various databases maintained by individual vendors.</a:t>
            </a:r>
          </a:p>
        </p:txBody>
      </p:sp>
      <p:pic>
        <p:nvPicPr>
          <p:cNvPr id="13" name="Grafik 12">
            <a:extLst>
              <a:ext uri="{FF2B5EF4-FFF2-40B4-BE49-F238E27FC236}">
                <a16:creationId xmlns:a16="http://schemas.microsoft.com/office/drawing/2014/main" id="{7BA3821B-7C37-EAFC-514E-5E6C9AFF1D3F}"/>
              </a:ext>
            </a:extLst>
          </p:cNvPr>
          <p:cNvPicPr>
            <a:picLocks noChangeAspect="1"/>
          </p:cNvPicPr>
          <p:nvPr/>
        </p:nvPicPr>
        <p:blipFill>
          <a:blip r:embed="rId3"/>
          <a:stretch>
            <a:fillRect/>
          </a:stretch>
        </p:blipFill>
        <p:spPr>
          <a:xfrm>
            <a:off x="6569467" y="2294461"/>
            <a:ext cx="5377891" cy="32082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68760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83FC9-EAA8-911F-F9DC-F47388FC29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Myriad Pro" panose="020B0503030403020204" pitchFamily="34" charset="0"/>
              </a:rPr>
              <a:t>Criteria for requesting a CVE</a:t>
            </a:r>
            <a:endParaRPr lang="ru-RU" sz="3200" b="1" dirty="0">
              <a:solidFill>
                <a:schemeClr val="bg1"/>
              </a:solidFill>
              <a:latin typeface="Myriad Pro" panose="020B0503030403020204" pitchFamily="34" charset="0"/>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9</a:t>
            </a:fld>
            <a:endParaRPr lang="ru-RU" dirty="0"/>
          </a:p>
        </p:txBody>
      </p:sp>
      <p:pic>
        <p:nvPicPr>
          <p:cNvPr id="2" name="Grafik 1" descr="Ein Bild, das Text, Screenshot, Schrift, Zahl enthält.&#10;&#10;Automatisch generierte Beschreibung">
            <a:extLst>
              <a:ext uri="{FF2B5EF4-FFF2-40B4-BE49-F238E27FC236}">
                <a16:creationId xmlns:a16="http://schemas.microsoft.com/office/drawing/2014/main" id="{36BFC7C1-8025-07DD-4BD2-80EAA9F63109}"/>
              </a:ext>
            </a:extLst>
          </p:cNvPr>
          <p:cNvPicPr>
            <a:picLocks noChangeAspect="1"/>
          </p:cNvPicPr>
          <p:nvPr/>
        </p:nvPicPr>
        <p:blipFill>
          <a:blip r:embed="rId3"/>
          <a:stretch>
            <a:fillRect/>
          </a:stretch>
        </p:blipFill>
        <p:spPr>
          <a:xfrm>
            <a:off x="6387674" y="2381859"/>
            <a:ext cx="5632968" cy="3111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itle 1">
            <a:extLst>
              <a:ext uri="{FF2B5EF4-FFF2-40B4-BE49-F238E27FC236}">
                <a16:creationId xmlns:a16="http://schemas.microsoft.com/office/drawing/2014/main" id="{82EEF897-1E37-B0DE-E240-75CE72037661}"/>
              </a:ext>
            </a:extLst>
          </p:cNvPr>
          <p:cNvGraphicFramePr/>
          <p:nvPr>
            <p:extLst>
              <p:ext uri="{D42A27DB-BD31-4B8C-83A1-F6EECF244321}">
                <p14:modId xmlns:p14="http://schemas.microsoft.com/office/powerpoint/2010/main" val="3278930579"/>
              </p:ext>
            </p:extLst>
          </p:nvPr>
        </p:nvGraphicFramePr>
        <p:xfrm>
          <a:off x="534474" y="1486785"/>
          <a:ext cx="5704402" cy="4724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3217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953</Words>
  <Application>Microsoft Office PowerPoint</Application>
  <PresentationFormat>Breitbild</PresentationFormat>
  <Paragraphs>118</Paragraphs>
  <Slides>18</Slides>
  <Notes>0</Notes>
  <HiddenSlides>0</HiddenSlides>
  <MMClips>2</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Arial</vt:lpstr>
      <vt:lpstr>Calibri</vt:lpstr>
      <vt:lpstr>Calibri Light</vt:lpstr>
      <vt:lpstr>Modern No. 20</vt:lpstr>
      <vt:lpstr>Myriad Pro</vt:lpstr>
      <vt:lpstr>Trebuchet MS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AbdelRahman</dc:creator>
  <cp:lastModifiedBy>Ahmed Hassan</cp:lastModifiedBy>
  <cp:revision>35</cp:revision>
  <dcterms:created xsi:type="dcterms:W3CDTF">2021-08-11T09:25:05Z</dcterms:created>
  <dcterms:modified xsi:type="dcterms:W3CDTF">2024-09-24T12:03:49Z</dcterms:modified>
</cp:coreProperties>
</file>